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7" r:id="rId4"/>
    <p:sldId id="354" r:id="rId5"/>
    <p:sldId id="267" r:id="rId6"/>
    <p:sldId id="349" r:id="rId7"/>
    <p:sldId id="350" r:id="rId8"/>
    <p:sldId id="351" r:id="rId9"/>
    <p:sldId id="355" r:id="rId10"/>
    <p:sldId id="356" r:id="rId11"/>
    <p:sldId id="357" r:id="rId12"/>
    <p:sldId id="358" r:id="rId13"/>
    <p:sldId id="359" r:id="rId14"/>
    <p:sldId id="319" r:id="rId15"/>
    <p:sldId id="360" r:id="rId16"/>
    <p:sldId id="361" r:id="rId17"/>
    <p:sldId id="362" r:id="rId18"/>
    <p:sldId id="363" r:id="rId19"/>
    <p:sldId id="336" r:id="rId20"/>
    <p:sldId id="364" r:id="rId21"/>
    <p:sldId id="365" r:id="rId22"/>
    <p:sldId id="366" r:id="rId23"/>
    <p:sldId id="367" r:id="rId24"/>
    <p:sldId id="368" r:id="rId25"/>
    <p:sldId id="369" r:id="rId26"/>
    <p:sldId id="342" r:id="rId27"/>
    <p:sldId id="347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E5A1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>
        <p:scale>
          <a:sx n="81" d="100"/>
          <a:sy n="81" d="100"/>
        </p:scale>
        <p:origin x="-812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von\Aghihanq\TemaCfUTh\GCD-20180\Aghihanqum\Ciclotron_obrabotka\Obluchenie_LiF_Obs_N42_N41_20_06_23\LiF_HoghQ\CrSec_Cu(gn)Zn_Magate_nor2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2000" dirty="0">
                <a:latin typeface="Sylfaen" pitchFamily="18" charset="0"/>
              </a:rPr>
              <a:t>σ</a:t>
            </a:r>
            <a:r>
              <a:rPr lang="en-US" sz="2000" baseline="-25000" dirty="0">
                <a:latin typeface="Sylfaen" pitchFamily="18" charset="0"/>
              </a:rPr>
              <a:t>m</a:t>
            </a:r>
            <a:r>
              <a:rPr lang="en-US" sz="2000" dirty="0">
                <a:latin typeface="Sylfaen" pitchFamily="18" charset="0"/>
              </a:rPr>
              <a:t> (</a:t>
            </a:r>
            <a:r>
              <a:rPr lang="en-US" sz="2000" dirty="0" err="1">
                <a:latin typeface="Sylfaen" pitchFamily="18" charset="0"/>
              </a:rPr>
              <a:t>mb</a:t>
            </a:r>
            <a:r>
              <a:rPr lang="en-US" sz="2000" dirty="0">
                <a:latin typeface="Sylfaen" pitchFamily="18" charset="0"/>
              </a:rPr>
              <a:t>)  </a:t>
            </a:r>
            <a:r>
              <a:rPr lang="en-US" sz="2000" baseline="30000" dirty="0">
                <a:latin typeface="Sylfaen" pitchFamily="18" charset="0"/>
              </a:rPr>
              <a:t>65</a:t>
            </a:r>
            <a:r>
              <a:rPr lang="en-US" sz="2000" dirty="0">
                <a:latin typeface="Sylfaen" pitchFamily="18" charset="0"/>
              </a:rPr>
              <a:t>Cu(</a:t>
            </a:r>
            <a:r>
              <a:rPr lang="en-US" sz="2000" dirty="0" err="1">
                <a:latin typeface="Sylfaen" pitchFamily="18" charset="0"/>
              </a:rPr>
              <a:t>p,n</a:t>
            </a:r>
            <a:r>
              <a:rPr lang="en-US" sz="2000" dirty="0">
                <a:latin typeface="Sylfaen" pitchFamily="18" charset="0"/>
              </a:rPr>
              <a:t>)</a:t>
            </a:r>
            <a:r>
              <a:rPr lang="en-US" sz="2000" baseline="30000" dirty="0">
                <a:latin typeface="Sylfaen" pitchFamily="18" charset="0"/>
              </a:rPr>
              <a:t>65</a:t>
            </a:r>
            <a:r>
              <a:rPr lang="en-US" sz="2000" dirty="0">
                <a:latin typeface="Sylfaen" pitchFamily="18" charset="0"/>
              </a:rPr>
              <a:t>Zn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Sheet1!$L$5</c:f>
              <c:strCache>
                <c:ptCount val="1"/>
                <c:pt idx="0">
                  <c:v>σm (mb)65Cu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3"/>
          </c:marker>
          <c:xVal>
            <c:numRef>
              <c:f>Sheet1!$I$6:$I$157</c:f>
              <c:numCache>
                <c:formatCode>0.0</c:formatCode>
                <c:ptCount val="152"/>
                <c:pt idx="0">
                  <c:v>2.5</c:v>
                </c:pt>
                <c:pt idx="1">
                  <c:v>3</c:v>
                </c:pt>
                <c:pt idx="2">
                  <c:v>3.1</c:v>
                </c:pt>
                <c:pt idx="3">
                  <c:v>3.2</c:v>
                </c:pt>
                <c:pt idx="4">
                  <c:v>3.3</c:v>
                </c:pt>
                <c:pt idx="5">
                  <c:v>3.4</c:v>
                </c:pt>
                <c:pt idx="6">
                  <c:v>3.5</c:v>
                </c:pt>
                <c:pt idx="7">
                  <c:v>3.6</c:v>
                </c:pt>
                <c:pt idx="8">
                  <c:v>3.7</c:v>
                </c:pt>
                <c:pt idx="9">
                  <c:v>3.8</c:v>
                </c:pt>
                <c:pt idx="10">
                  <c:v>3.9</c:v>
                </c:pt>
                <c:pt idx="11">
                  <c:v>4</c:v>
                </c:pt>
                <c:pt idx="12">
                  <c:v>4.0999999999999996</c:v>
                </c:pt>
                <c:pt idx="13">
                  <c:v>4.2</c:v>
                </c:pt>
                <c:pt idx="14">
                  <c:v>4.3</c:v>
                </c:pt>
                <c:pt idx="15">
                  <c:v>4.4000000000000004</c:v>
                </c:pt>
                <c:pt idx="16">
                  <c:v>4.5</c:v>
                </c:pt>
                <c:pt idx="17">
                  <c:v>4.5999999999999996</c:v>
                </c:pt>
                <c:pt idx="18">
                  <c:v>4.7</c:v>
                </c:pt>
                <c:pt idx="19">
                  <c:v>4.8</c:v>
                </c:pt>
                <c:pt idx="20">
                  <c:v>4.9000000000000004</c:v>
                </c:pt>
                <c:pt idx="21">
                  <c:v>5</c:v>
                </c:pt>
                <c:pt idx="22">
                  <c:v>5.0999999999999996</c:v>
                </c:pt>
                <c:pt idx="23">
                  <c:v>5.2</c:v>
                </c:pt>
                <c:pt idx="24">
                  <c:v>5.3</c:v>
                </c:pt>
                <c:pt idx="25">
                  <c:v>5.4</c:v>
                </c:pt>
                <c:pt idx="26">
                  <c:v>5.5</c:v>
                </c:pt>
                <c:pt idx="27">
                  <c:v>5.6</c:v>
                </c:pt>
                <c:pt idx="28">
                  <c:v>5.7</c:v>
                </c:pt>
                <c:pt idx="29">
                  <c:v>5.8</c:v>
                </c:pt>
                <c:pt idx="30">
                  <c:v>5.9</c:v>
                </c:pt>
                <c:pt idx="31">
                  <c:v>6</c:v>
                </c:pt>
                <c:pt idx="32">
                  <c:v>6.1</c:v>
                </c:pt>
                <c:pt idx="33">
                  <c:v>6.2</c:v>
                </c:pt>
                <c:pt idx="34">
                  <c:v>6.3</c:v>
                </c:pt>
                <c:pt idx="35">
                  <c:v>6.4</c:v>
                </c:pt>
                <c:pt idx="36">
                  <c:v>6.5</c:v>
                </c:pt>
                <c:pt idx="37">
                  <c:v>6.6</c:v>
                </c:pt>
                <c:pt idx="38">
                  <c:v>6.7</c:v>
                </c:pt>
                <c:pt idx="39">
                  <c:v>6.8</c:v>
                </c:pt>
                <c:pt idx="40">
                  <c:v>6.9</c:v>
                </c:pt>
                <c:pt idx="41">
                  <c:v>7</c:v>
                </c:pt>
                <c:pt idx="42">
                  <c:v>7.1</c:v>
                </c:pt>
                <c:pt idx="43">
                  <c:v>7.2</c:v>
                </c:pt>
                <c:pt idx="44">
                  <c:v>7.3</c:v>
                </c:pt>
                <c:pt idx="45">
                  <c:v>7.4</c:v>
                </c:pt>
                <c:pt idx="46">
                  <c:v>7.5</c:v>
                </c:pt>
                <c:pt idx="47">
                  <c:v>7.6</c:v>
                </c:pt>
                <c:pt idx="48">
                  <c:v>7.7</c:v>
                </c:pt>
                <c:pt idx="49">
                  <c:v>7.8</c:v>
                </c:pt>
                <c:pt idx="50">
                  <c:v>7.9</c:v>
                </c:pt>
                <c:pt idx="51">
                  <c:v>8</c:v>
                </c:pt>
                <c:pt idx="52">
                  <c:v>8.1</c:v>
                </c:pt>
                <c:pt idx="53">
                  <c:v>8.2000000000000011</c:v>
                </c:pt>
                <c:pt idx="54">
                  <c:v>8.3000000000000007</c:v>
                </c:pt>
                <c:pt idx="55">
                  <c:v>8.4</c:v>
                </c:pt>
                <c:pt idx="56">
                  <c:v>8.5</c:v>
                </c:pt>
                <c:pt idx="57">
                  <c:v>8.6</c:v>
                </c:pt>
                <c:pt idx="58">
                  <c:v>8.7000000000000011</c:v>
                </c:pt>
                <c:pt idx="59">
                  <c:v>8.8000000000000007</c:v>
                </c:pt>
                <c:pt idx="60">
                  <c:v>8.9</c:v>
                </c:pt>
                <c:pt idx="61">
                  <c:v>9</c:v>
                </c:pt>
                <c:pt idx="62">
                  <c:v>9.1</c:v>
                </c:pt>
                <c:pt idx="63">
                  <c:v>9.2000000000000011</c:v>
                </c:pt>
                <c:pt idx="64">
                  <c:v>9.3000000000000007</c:v>
                </c:pt>
                <c:pt idx="65">
                  <c:v>9.4</c:v>
                </c:pt>
                <c:pt idx="66">
                  <c:v>9.5</c:v>
                </c:pt>
                <c:pt idx="67">
                  <c:v>9.6</c:v>
                </c:pt>
                <c:pt idx="68">
                  <c:v>9.7000000000000011</c:v>
                </c:pt>
                <c:pt idx="69">
                  <c:v>9.8000000000000007</c:v>
                </c:pt>
                <c:pt idx="70">
                  <c:v>9.9</c:v>
                </c:pt>
                <c:pt idx="71">
                  <c:v>10</c:v>
                </c:pt>
                <c:pt idx="72">
                  <c:v>10.1</c:v>
                </c:pt>
                <c:pt idx="73">
                  <c:v>10.200000000000001</c:v>
                </c:pt>
                <c:pt idx="74">
                  <c:v>10.3</c:v>
                </c:pt>
                <c:pt idx="75">
                  <c:v>10.4</c:v>
                </c:pt>
                <c:pt idx="76">
                  <c:v>10.5</c:v>
                </c:pt>
                <c:pt idx="77">
                  <c:v>10.6</c:v>
                </c:pt>
                <c:pt idx="78">
                  <c:v>10.7</c:v>
                </c:pt>
                <c:pt idx="79">
                  <c:v>10.8</c:v>
                </c:pt>
                <c:pt idx="80">
                  <c:v>10.9</c:v>
                </c:pt>
                <c:pt idx="81">
                  <c:v>11</c:v>
                </c:pt>
                <c:pt idx="82">
                  <c:v>11.1</c:v>
                </c:pt>
                <c:pt idx="83">
                  <c:v>11.2</c:v>
                </c:pt>
                <c:pt idx="84">
                  <c:v>11.3</c:v>
                </c:pt>
                <c:pt idx="85">
                  <c:v>11.4</c:v>
                </c:pt>
                <c:pt idx="86">
                  <c:v>11.5</c:v>
                </c:pt>
                <c:pt idx="87">
                  <c:v>11.6</c:v>
                </c:pt>
                <c:pt idx="88">
                  <c:v>11.7</c:v>
                </c:pt>
                <c:pt idx="89">
                  <c:v>11.8</c:v>
                </c:pt>
                <c:pt idx="90">
                  <c:v>11.9</c:v>
                </c:pt>
                <c:pt idx="91">
                  <c:v>12</c:v>
                </c:pt>
                <c:pt idx="92">
                  <c:v>12.1</c:v>
                </c:pt>
                <c:pt idx="93">
                  <c:v>12.2</c:v>
                </c:pt>
                <c:pt idx="94">
                  <c:v>12.3</c:v>
                </c:pt>
                <c:pt idx="95">
                  <c:v>12.4</c:v>
                </c:pt>
                <c:pt idx="96">
                  <c:v>12.5</c:v>
                </c:pt>
                <c:pt idx="97">
                  <c:v>12.6</c:v>
                </c:pt>
                <c:pt idx="98">
                  <c:v>12.7</c:v>
                </c:pt>
                <c:pt idx="99">
                  <c:v>12.8</c:v>
                </c:pt>
                <c:pt idx="100">
                  <c:v>12.9</c:v>
                </c:pt>
                <c:pt idx="101">
                  <c:v>13</c:v>
                </c:pt>
                <c:pt idx="102">
                  <c:v>13.1</c:v>
                </c:pt>
                <c:pt idx="103">
                  <c:v>13.2</c:v>
                </c:pt>
                <c:pt idx="104">
                  <c:v>13.3</c:v>
                </c:pt>
                <c:pt idx="105">
                  <c:v>13.4</c:v>
                </c:pt>
                <c:pt idx="106">
                  <c:v>13.5</c:v>
                </c:pt>
                <c:pt idx="107">
                  <c:v>13.6</c:v>
                </c:pt>
                <c:pt idx="108">
                  <c:v>13.7</c:v>
                </c:pt>
                <c:pt idx="109">
                  <c:v>13.8</c:v>
                </c:pt>
                <c:pt idx="110">
                  <c:v>13.9</c:v>
                </c:pt>
                <c:pt idx="111">
                  <c:v>14</c:v>
                </c:pt>
                <c:pt idx="112">
                  <c:v>14.1</c:v>
                </c:pt>
                <c:pt idx="113">
                  <c:v>14.2</c:v>
                </c:pt>
                <c:pt idx="114">
                  <c:v>14.3</c:v>
                </c:pt>
                <c:pt idx="115">
                  <c:v>14.4</c:v>
                </c:pt>
                <c:pt idx="116">
                  <c:v>14.5</c:v>
                </c:pt>
                <c:pt idx="117">
                  <c:v>14.6</c:v>
                </c:pt>
                <c:pt idx="118">
                  <c:v>14.7</c:v>
                </c:pt>
                <c:pt idx="119">
                  <c:v>14.8</c:v>
                </c:pt>
                <c:pt idx="120">
                  <c:v>14.9</c:v>
                </c:pt>
                <c:pt idx="121">
                  <c:v>15</c:v>
                </c:pt>
                <c:pt idx="122">
                  <c:v>15.1</c:v>
                </c:pt>
                <c:pt idx="123">
                  <c:v>15.2</c:v>
                </c:pt>
                <c:pt idx="124">
                  <c:v>15.3</c:v>
                </c:pt>
                <c:pt idx="125">
                  <c:v>15.4</c:v>
                </c:pt>
                <c:pt idx="126">
                  <c:v>15.5</c:v>
                </c:pt>
                <c:pt idx="127">
                  <c:v>15.6</c:v>
                </c:pt>
                <c:pt idx="128">
                  <c:v>15.7</c:v>
                </c:pt>
                <c:pt idx="129">
                  <c:v>15.8</c:v>
                </c:pt>
                <c:pt idx="130">
                  <c:v>15.9</c:v>
                </c:pt>
                <c:pt idx="131">
                  <c:v>16</c:v>
                </c:pt>
                <c:pt idx="132">
                  <c:v>16.100000000000001</c:v>
                </c:pt>
                <c:pt idx="133">
                  <c:v>16.2</c:v>
                </c:pt>
                <c:pt idx="134">
                  <c:v>16.3</c:v>
                </c:pt>
                <c:pt idx="135">
                  <c:v>16.399999999999999</c:v>
                </c:pt>
                <c:pt idx="136">
                  <c:v>16.5</c:v>
                </c:pt>
                <c:pt idx="137">
                  <c:v>16.600000000000001</c:v>
                </c:pt>
                <c:pt idx="138">
                  <c:v>16.7</c:v>
                </c:pt>
                <c:pt idx="139">
                  <c:v>16.8</c:v>
                </c:pt>
                <c:pt idx="140">
                  <c:v>16.899999999999999</c:v>
                </c:pt>
                <c:pt idx="141">
                  <c:v>17</c:v>
                </c:pt>
                <c:pt idx="142">
                  <c:v>17.100000000000001</c:v>
                </c:pt>
                <c:pt idx="143">
                  <c:v>17.2</c:v>
                </c:pt>
                <c:pt idx="144">
                  <c:v>17.3</c:v>
                </c:pt>
                <c:pt idx="145">
                  <c:v>17.399999999999999</c:v>
                </c:pt>
                <c:pt idx="146">
                  <c:v>17.5</c:v>
                </c:pt>
                <c:pt idx="147">
                  <c:v>17.600000000000001</c:v>
                </c:pt>
                <c:pt idx="148">
                  <c:v>17.7</c:v>
                </c:pt>
                <c:pt idx="149">
                  <c:v>17.8</c:v>
                </c:pt>
                <c:pt idx="150">
                  <c:v>17.899999999999999</c:v>
                </c:pt>
                <c:pt idx="151">
                  <c:v>18</c:v>
                </c:pt>
              </c:numCache>
            </c:numRef>
          </c:xVal>
          <c:yVal>
            <c:numRef>
              <c:f>Sheet1!$L$6:$L$157</c:f>
              <c:numCache>
                <c:formatCode>General</c:formatCode>
                <c:ptCount val="152"/>
                <c:pt idx="0">
                  <c:v>6.4415476159584824</c:v>
                </c:pt>
                <c:pt idx="1">
                  <c:v>24.389297502432687</c:v>
                </c:pt>
                <c:pt idx="2">
                  <c:v>29.420597080765461</c:v>
                </c:pt>
                <c:pt idx="3">
                  <c:v>34.949379078819327</c:v>
                </c:pt>
                <c:pt idx="4">
                  <c:v>40.982885987674344</c:v>
                </c:pt>
                <c:pt idx="5">
                  <c:v>47.528360330846581</c:v>
                </c:pt>
                <c:pt idx="6">
                  <c:v>54.593044599416089</c:v>
                </c:pt>
                <c:pt idx="7">
                  <c:v>62.184181284463143</c:v>
                </c:pt>
                <c:pt idx="8">
                  <c:v>70.309012974375605</c:v>
                </c:pt>
                <c:pt idx="9">
                  <c:v>78.974782095361618</c:v>
                </c:pt>
                <c:pt idx="10">
                  <c:v>88.188731203373209</c:v>
                </c:pt>
                <c:pt idx="11">
                  <c:v>97.958102140771899</c:v>
                </c:pt>
                <c:pt idx="12">
                  <c:v>108.28839743756068</c:v>
                </c:pt>
                <c:pt idx="13">
                  <c:v>119.17814725916307</c:v>
                </c:pt>
                <c:pt idx="14">
                  <c:v>130.62414103146278</c:v>
                </c:pt>
                <c:pt idx="15">
                  <c:v>142.62316827765162</c:v>
                </c:pt>
                <c:pt idx="16">
                  <c:v>155.17201852092117</c:v>
                </c:pt>
                <c:pt idx="17">
                  <c:v>168.26748118715537</c:v>
                </c:pt>
                <c:pt idx="18">
                  <c:v>181.90634583198184</c:v>
                </c:pt>
                <c:pt idx="19">
                  <c:v>196.08540191372057</c:v>
                </c:pt>
                <c:pt idx="20">
                  <c:v>210.80143895556301</c:v>
                </c:pt>
                <c:pt idx="21">
                  <c:v>226.05124638339311</c:v>
                </c:pt>
                <c:pt idx="22">
                  <c:v>241.80533966915343</c:v>
                </c:pt>
                <c:pt idx="23">
                  <c:v>257.92914531300676</c:v>
                </c:pt>
                <c:pt idx="24">
                  <c:v>274.26181579630224</c:v>
                </c:pt>
                <c:pt idx="25">
                  <c:v>290.64250366526147</c:v>
                </c:pt>
                <c:pt idx="26">
                  <c:v>306.91036143366847</c:v>
                </c:pt>
                <c:pt idx="27">
                  <c:v>322.90454161530971</c:v>
                </c:pt>
                <c:pt idx="28">
                  <c:v>338.4641966915342</c:v>
                </c:pt>
                <c:pt idx="29">
                  <c:v>353.42847917612693</c:v>
                </c:pt>
                <c:pt idx="30">
                  <c:v>367.63654161530974</c:v>
                </c:pt>
                <c:pt idx="31">
                  <c:v>380.92753337658098</c:v>
                </c:pt>
                <c:pt idx="32">
                  <c:v>393.18359367499187</c:v>
                </c:pt>
                <c:pt idx="33">
                  <c:v>404.45877194291216</c:v>
                </c:pt>
                <c:pt idx="34">
                  <c:v>414.85010113525811</c:v>
                </c:pt>
                <c:pt idx="35">
                  <c:v>424.45461410963372</c:v>
                </c:pt>
                <c:pt idx="36">
                  <c:v>433.36934372364612</c:v>
                </c:pt>
                <c:pt idx="37">
                  <c:v>441.69132283490131</c:v>
                </c:pt>
                <c:pt idx="38">
                  <c:v>449.51758439831332</c:v>
                </c:pt>
                <c:pt idx="39">
                  <c:v>456.94516120661689</c:v>
                </c:pt>
                <c:pt idx="40">
                  <c:v>464.07108621472588</c:v>
                </c:pt>
                <c:pt idx="41">
                  <c:v>470.99239688614944</c:v>
                </c:pt>
                <c:pt idx="42">
                  <c:v>477.79718806357397</c:v>
                </c:pt>
                <c:pt idx="43">
                  <c:v>484.53785244891304</c:v>
                </c:pt>
                <c:pt idx="44">
                  <c:v>491.25784930262728</c:v>
                </c:pt>
                <c:pt idx="45">
                  <c:v>498.00063785274079</c:v>
                </c:pt>
                <c:pt idx="46">
                  <c:v>504.80967742458648</c:v>
                </c:pt>
                <c:pt idx="47">
                  <c:v>511.72842724618823</c:v>
                </c:pt>
                <c:pt idx="48">
                  <c:v>518.80034654557255</c:v>
                </c:pt>
                <c:pt idx="49">
                  <c:v>526.06889464807057</c:v>
                </c:pt>
                <c:pt idx="50">
                  <c:v>533.57753078170617</c:v>
                </c:pt>
                <c:pt idx="51">
                  <c:v>541.3697138501459</c:v>
                </c:pt>
                <c:pt idx="52">
                  <c:v>549.47652919234429</c:v>
                </c:pt>
                <c:pt idx="53">
                  <c:v>557.87954060979564</c:v>
                </c:pt>
                <c:pt idx="54">
                  <c:v>566.5479376256892</c:v>
                </c:pt>
                <c:pt idx="55">
                  <c:v>575.4509097632174</c:v>
                </c:pt>
                <c:pt idx="56">
                  <c:v>584.55764654557242</c:v>
                </c:pt>
                <c:pt idx="57">
                  <c:v>593.83733759325298</c:v>
                </c:pt>
                <c:pt idx="58">
                  <c:v>603.25917233214454</c:v>
                </c:pt>
                <c:pt idx="59">
                  <c:v>612.7923403827441</c:v>
                </c:pt>
                <c:pt idx="60">
                  <c:v>622.40603126824578</c:v>
                </c:pt>
                <c:pt idx="61">
                  <c:v>632.0694317872202</c:v>
                </c:pt>
                <c:pt idx="62">
                  <c:v>641.74415741161204</c:v>
                </c:pt>
                <c:pt idx="63">
                  <c:v>651.36153580927646</c:v>
                </c:pt>
                <c:pt idx="64">
                  <c:v>660.84531793707424</c:v>
                </c:pt>
                <c:pt idx="65">
                  <c:v>670.11925468699292</c:v>
                </c:pt>
                <c:pt idx="66">
                  <c:v>679.10709698345738</c:v>
                </c:pt>
                <c:pt idx="67">
                  <c:v>687.73259571845597</c:v>
                </c:pt>
                <c:pt idx="68">
                  <c:v>695.91950184884843</c:v>
                </c:pt>
                <c:pt idx="69">
                  <c:v>703.59156629905931</c:v>
                </c:pt>
                <c:pt idx="70">
                  <c:v>710.67253992864175</c:v>
                </c:pt>
                <c:pt idx="71">
                  <c:v>717.08617622445672</c:v>
                </c:pt>
                <c:pt idx="72">
                  <c:v>722.76245734674012</c:v>
                </c:pt>
                <c:pt idx="73">
                  <c:v>727.65630142718192</c:v>
                </c:pt>
                <c:pt idx="74">
                  <c:v>731.72886029841061</c:v>
                </c:pt>
                <c:pt idx="75">
                  <c:v>734.94128589036586</c:v>
                </c:pt>
                <c:pt idx="76">
                  <c:v>737.25473006811683</c:v>
                </c:pt>
                <c:pt idx="77">
                  <c:v>738.63034466428803</c:v>
                </c:pt>
                <c:pt idx="78">
                  <c:v>739.02928164125842</c:v>
                </c:pt>
                <c:pt idx="79">
                  <c:v>738.41269279922085</c:v>
                </c:pt>
                <c:pt idx="80">
                  <c:v>736.74173010055154</c:v>
                </c:pt>
                <c:pt idx="81">
                  <c:v>733.97754729159908</c:v>
                </c:pt>
                <c:pt idx="82">
                  <c:v>730.09704203697754</c:v>
                </c:pt>
                <c:pt idx="83">
                  <c:v>725.14011456373657</c:v>
                </c:pt>
                <c:pt idx="84">
                  <c:v>719.16241268245142</c:v>
                </c:pt>
                <c:pt idx="85">
                  <c:v>712.21958426857032</c:v>
                </c:pt>
                <c:pt idx="86">
                  <c:v>704.36727719753367</c:v>
                </c:pt>
                <c:pt idx="87">
                  <c:v>695.66113927992205</c:v>
                </c:pt>
                <c:pt idx="88">
                  <c:v>686.15681845604922</c:v>
                </c:pt>
                <c:pt idx="89">
                  <c:v>675.90996250405442</c:v>
                </c:pt>
                <c:pt idx="90">
                  <c:v>664.97621929938339</c:v>
                </c:pt>
                <c:pt idx="91">
                  <c:v>653.41123593902057</c:v>
                </c:pt>
                <c:pt idx="92">
                  <c:v>641.2725597469996</c:v>
                </c:pt>
                <c:pt idx="93">
                  <c:v>628.62532118066792</c:v>
                </c:pt>
                <c:pt idx="94">
                  <c:v>615.53654949724239</c:v>
                </c:pt>
                <c:pt idx="95">
                  <c:v>602.07327379176161</c:v>
                </c:pt>
                <c:pt idx="96">
                  <c:v>588.30252328900337</c:v>
                </c:pt>
                <c:pt idx="97">
                  <c:v>574.29132714888146</c:v>
                </c:pt>
                <c:pt idx="98">
                  <c:v>560.10671453130124</c:v>
                </c:pt>
                <c:pt idx="99">
                  <c:v>545.81571462860859</c:v>
                </c:pt>
                <c:pt idx="100">
                  <c:v>531.48535663314954</c:v>
                </c:pt>
                <c:pt idx="101">
                  <c:v>517.18266659098276</c:v>
                </c:pt>
                <c:pt idx="102">
                  <c:v>502.96721213104132</c:v>
                </c:pt>
                <c:pt idx="103">
                  <c:v>488.86870489782677</c:v>
                </c:pt>
                <c:pt idx="104">
                  <c:v>474.90939189101522</c:v>
                </c:pt>
                <c:pt idx="105">
                  <c:v>461.11152014271806</c:v>
                </c:pt>
                <c:pt idx="106">
                  <c:v>447.49733662017462</c:v>
                </c:pt>
                <c:pt idx="107">
                  <c:v>434.08908842036976</c:v>
                </c:pt>
                <c:pt idx="108">
                  <c:v>420.90902247810544</c:v>
                </c:pt>
                <c:pt idx="109">
                  <c:v>407.97938585793059</c:v>
                </c:pt>
                <c:pt idx="110">
                  <c:v>395.3224255595199</c:v>
                </c:pt>
                <c:pt idx="111">
                  <c:v>382.96038511190397</c:v>
                </c:pt>
                <c:pt idx="112">
                  <c:v>370.91156578008389</c:v>
                </c:pt>
                <c:pt idx="113">
                  <c:v>359.17843347388896</c:v>
                </c:pt>
                <c:pt idx="114">
                  <c:v>347.75950493026266</c:v>
                </c:pt>
                <c:pt idx="115">
                  <c:v>336.65329691858545</c:v>
                </c:pt>
                <c:pt idx="116">
                  <c:v>325.85832611093088</c:v>
                </c:pt>
                <c:pt idx="117">
                  <c:v>315.37310924424219</c:v>
                </c:pt>
                <c:pt idx="118">
                  <c:v>305.19616305546543</c:v>
                </c:pt>
                <c:pt idx="119">
                  <c:v>295.3260042491076</c:v>
                </c:pt>
                <c:pt idx="120">
                  <c:v>285.76114952967856</c:v>
                </c:pt>
                <c:pt idx="121">
                  <c:v>276.50011722348353</c:v>
                </c:pt>
                <c:pt idx="122">
                  <c:v>267.54051612066172</c:v>
                </c:pt>
                <c:pt idx="123">
                  <c:v>258.87633133311709</c:v>
                </c:pt>
                <c:pt idx="124">
                  <c:v>250.50064155043802</c:v>
                </c:pt>
                <c:pt idx="125">
                  <c:v>242.40652559195567</c:v>
                </c:pt>
                <c:pt idx="126">
                  <c:v>234.5870621148232</c:v>
                </c:pt>
                <c:pt idx="127">
                  <c:v>227.03532990593601</c:v>
                </c:pt>
                <c:pt idx="128">
                  <c:v>219.74440771975338</c:v>
                </c:pt>
                <c:pt idx="129">
                  <c:v>212.70737427830019</c:v>
                </c:pt>
                <c:pt idx="130">
                  <c:v>205.91730830360058</c:v>
                </c:pt>
                <c:pt idx="131">
                  <c:v>199.36728624716184</c:v>
                </c:pt>
                <c:pt idx="132">
                  <c:v>193.05044751865094</c:v>
                </c:pt>
                <c:pt idx="133">
                  <c:v>186.96015754135578</c:v>
                </c:pt>
                <c:pt idx="134">
                  <c:v>181.08984005838482</c:v>
                </c:pt>
                <c:pt idx="135">
                  <c:v>175.43291884528085</c:v>
                </c:pt>
                <c:pt idx="136">
                  <c:v>169.98281767758692</c:v>
                </c:pt>
                <c:pt idx="137">
                  <c:v>164.73296033084642</c:v>
                </c:pt>
                <c:pt idx="138">
                  <c:v>159.67677054816716</c:v>
                </c:pt>
                <c:pt idx="139">
                  <c:v>154.80767213752839</c:v>
                </c:pt>
                <c:pt idx="140">
                  <c:v>150.11908880960098</c:v>
                </c:pt>
                <c:pt idx="141">
                  <c:v>145.60444359390198</c:v>
                </c:pt>
                <c:pt idx="142">
                  <c:v>141.25740609795665</c:v>
                </c:pt>
                <c:pt idx="143">
                  <c:v>137.07262166720722</c:v>
                </c:pt>
                <c:pt idx="144">
                  <c:v>133.0449807979241</c:v>
                </c:pt>
                <c:pt idx="145">
                  <c:v>129.16937388906908</c:v>
                </c:pt>
                <c:pt idx="146">
                  <c:v>125.44069137204022</c:v>
                </c:pt>
                <c:pt idx="147">
                  <c:v>121.85382371067141</c:v>
                </c:pt>
                <c:pt idx="148">
                  <c:v>118.40366133636068</c:v>
                </c:pt>
                <c:pt idx="149">
                  <c:v>115.08509471294184</c:v>
                </c:pt>
                <c:pt idx="150">
                  <c:v>111.89301423937734</c:v>
                </c:pt>
                <c:pt idx="151">
                  <c:v>108.82231164450208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39-43C2-B0D7-F02930684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300672"/>
        <c:axId val="129301248"/>
      </c:scatterChart>
      <c:valAx>
        <c:axId val="129300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>
                    <a:latin typeface="Sylfaen" pitchFamily="18" charset="0"/>
                  </a:rPr>
                  <a:t>E </a:t>
                </a:r>
                <a:r>
                  <a:rPr lang="en-US" sz="1400" dirty="0" err="1">
                    <a:latin typeface="Sylfaen" pitchFamily="18" charset="0"/>
                  </a:rPr>
                  <a:t>MeV</a:t>
                </a:r>
                <a:endParaRPr lang="en-US" sz="1400" dirty="0">
                  <a:latin typeface="Sylfaen" pitchFamily="18" charset="0"/>
                </a:endParaRP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29301248"/>
        <c:crosses val="autoZero"/>
        <c:crossBetween val="midCat"/>
      </c:valAx>
      <c:valAx>
        <c:axId val="1293012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>
                    <a:latin typeface="Sylfaen" pitchFamily="18" charset="0"/>
                  </a:rPr>
                  <a:t>Cross Section (</a:t>
                </a:r>
                <a:r>
                  <a:rPr lang="en-US" sz="1600" dirty="0" err="1">
                    <a:latin typeface="Sylfaen" pitchFamily="18" charset="0"/>
                  </a:rPr>
                  <a:t>mb</a:t>
                </a:r>
                <a:r>
                  <a:rPr lang="en-US" sz="1600" dirty="0">
                    <a:latin typeface="Sylfaen" pitchFamily="18" charset="0"/>
                  </a:rPr>
                  <a:t>)</a:t>
                </a:r>
              </a:p>
              <a:p>
                <a:pPr>
                  <a:defRPr/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2.6234567901234605E-2"/>
              <c:y val="0.3383608298962637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293006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0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51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3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771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3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2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4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9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2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3D59-F48F-43C2-8EDC-B02B3181B4FA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A5A8A-E0CC-43C0-874A-A83E62DCA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5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8153400" cy="2286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of proton activation analysis to determine the lithium content in samples.</a:t>
            </a:r>
            <a:r>
              <a:rPr lang="en-US" sz="2400" dirty="0">
                <a:solidFill>
                  <a:srgbClr val="7030A0"/>
                </a:solidFill>
                <a:latin typeface="Sylfaen" pitchFamily="18" charset="0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Sylfaen" pitchFamily="18" charset="0"/>
              </a:rPr>
            </a:br>
            <a:endParaRPr lang="en-US" sz="2400" dirty="0">
              <a:solidFill>
                <a:srgbClr val="7030A0"/>
              </a:solidFill>
              <a:latin typeface="Sylfae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724400"/>
            <a:ext cx="8991600" cy="198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A.Aleksanyan</a:t>
            </a:r>
            <a:r>
              <a:rPr lang="en-US" sz="2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S.Amirkhanyan</a:t>
            </a:r>
            <a:r>
              <a:rPr lang="en-US" sz="2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A.Aperyan</a:t>
            </a:r>
            <a:r>
              <a:rPr lang="en-US" sz="2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, H. </a:t>
            </a:r>
            <a:r>
              <a:rPr lang="en-US" sz="2400" b="1" dirty="0" err="1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Gulkanyan</a:t>
            </a:r>
            <a:r>
              <a:rPr lang="en-US" sz="2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V.Ghavalyan</a:t>
            </a:r>
            <a:r>
              <a:rPr lang="en-US" sz="2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, T. </a:t>
            </a:r>
            <a:r>
              <a:rPr lang="en-US" sz="2400" b="1" dirty="0" err="1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Kotanjyan</a:t>
            </a:r>
            <a:r>
              <a:rPr lang="en-US" sz="2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</a:t>
            </a:r>
            <a:r>
              <a:rPr lang="en-US" sz="2400" b="1" dirty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Poghosyan</a:t>
            </a:r>
            <a:r>
              <a:rPr lang="en-US" sz="2400" b="1" dirty="0">
                <a:solidFill>
                  <a:srgbClr val="FF0000"/>
                </a:solidFill>
                <a:latin typeface="Sylfaen" panose="010A0502050306030303" pitchFamily="18" charset="0"/>
              </a:rPr>
              <a:t>, A. </a:t>
            </a:r>
            <a:r>
              <a:rPr lang="en-US" sz="24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Sahakov</a:t>
            </a:r>
            <a:r>
              <a:rPr lang="en-US" sz="2400" b="1" dirty="0">
                <a:solidFill>
                  <a:srgbClr val="FF0000"/>
                </a:solidFill>
                <a:latin typeface="Sylfaen" panose="010A0502050306030303" pitchFamily="18" charset="0"/>
              </a:rPr>
              <a:t>, A. </a:t>
            </a:r>
            <a:r>
              <a:rPr lang="en-US" sz="24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Shahinyan</a:t>
            </a:r>
            <a:endParaRPr lang="ru-RU" sz="2400" b="1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Sylfaen" pitchFamily="18" charset="0"/>
              </a:rPr>
              <a:t>“</a:t>
            </a:r>
            <a:r>
              <a:rPr lang="en-US" i="1" dirty="0">
                <a:solidFill>
                  <a:srgbClr val="7030A0"/>
                </a:solidFill>
                <a:latin typeface="Sylfaen" pitchFamily="18" charset="0"/>
              </a:rPr>
              <a:t>A. I. </a:t>
            </a:r>
            <a:r>
              <a:rPr lang="en-US" i="1" dirty="0" err="1">
                <a:solidFill>
                  <a:srgbClr val="7030A0"/>
                </a:solidFill>
                <a:latin typeface="Sylfaen" pitchFamily="18" charset="0"/>
              </a:rPr>
              <a:t>Alikhanyan</a:t>
            </a:r>
            <a:r>
              <a:rPr lang="en-US" i="1" dirty="0">
                <a:solidFill>
                  <a:srgbClr val="7030A0"/>
                </a:solidFill>
                <a:latin typeface="Sylfaen" pitchFamily="18" charset="0"/>
              </a:rPr>
              <a:t> national science laboratory ( Yerevan Physics Institute )</a:t>
            </a:r>
            <a:r>
              <a:rPr lang="ru-RU" dirty="0">
                <a:solidFill>
                  <a:srgbClr val="7030A0"/>
                </a:solidFill>
                <a:latin typeface="Sylfaen" pitchFamily="18" charset="0"/>
              </a:rPr>
              <a:t> ”</a:t>
            </a:r>
            <a:r>
              <a:rPr lang="en-US" i="1" dirty="0">
                <a:solidFill>
                  <a:srgbClr val="7030A0"/>
                </a:solidFill>
                <a:latin typeface="Sylfaen" pitchFamily="18" charset="0"/>
              </a:rPr>
              <a:t> </a:t>
            </a:r>
            <a:r>
              <a:rPr lang="ru-RU" i="1" dirty="0">
                <a:solidFill>
                  <a:srgbClr val="7030A0"/>
                </a:solidFill>
                <a:latin typeface="Sylfaen" pitchFamily="18" charset="0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Sylfaen" pitchFamily="18" charset="0"/>
              </a:rPr>
              <a:t>AANL</a:t>
            </a:r>
            <a:r>
              <a:rPr lang="ru-RU" i="1" dirty="0">
                <a:solidFill>
                  <a:srgbClr val="7030A0"/>
                </a:solidFill>
                <a:latin typeface="Sylfaen" pitchFamily="18" charset="0"/>
              </a:rPr>
              <a:t>)</a:t>
            </a:r>
            <a:endParaRPr lang="en-US" i="1" dirty="0">
              <a:solidFill>
                <a:srgbClr val="7030A0"/>
              </a:solidFill>
              <a:latin typeface="Sylfaen" pitchFamily="18" charset="0"/>
            </a:endParaRPr>
          </a:p>
          <a:p>
            <a:pPr algn="ctr"/>
            <a:r>
              <a:rPr lang="en-US" sz="1800" i="1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“Neutron Physics and Radiation Materials” Conference, October 27–30, 2025, Yerevan</a:t>
            </a:r>
            <a:endParaRPr lang="ru-RU" sz="22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algn="ctr"/>
            <a:endParaRPr lang="hy-AM" dirty="0">
              <a:solidFill>
                <a:srgbClr val="7030A0"/>
              </a:solidFill>
              <a:latin typeface="Sylfae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pic>
        <p:nvPicPr>
          <p:cNvPr id="46082" name="Picture 2" descr="https://www.aanl.am/aanl-logos/logoen.png">
            <a:extLst>
              <a:ext uri="{FF2B5EF4-FFF2-40B4-BE49-F238E27FC236}">
                <a16:creationId xmlns:a16="http://schemas.microsoft.com/office/drawing/2014/main" xmlns="" id="{BDF4CAF3-58FF-4F23-BBA4-A9E348C3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1854"/>
            <a:ext cx="3276600" cy="13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Sylfaen" pitchFamily="18" charset="0"/>
              </a:rPr>
              <a:t>Advantages of proton activation and gamma activation analysis methods.</a:t>
            </a:r>
            <a:endParaRPr lang="en-US" sz="28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>
                <a:latin typeface="Sylfaen" pitchFamily="18" charset="0"/>
              </a:rPr>
              <a:t>Gamma-spectrometry analysis was carried out using a </a:t>
            </a:r>
            <a:r>
              <a:rPr lang="en-GB" sz="2200" b="1" dirty="0">
                <a:solidFill>
                  <a:srgbClr val="C00000"/>
                </a:solidFill>
                <a:latin typeface="Sylfaen" pitchFamily="18" charset="0"/>
              </a:rPr>
              <a:t>low-background setup based on an </a:t>
            </a:r>
            <a:r>
              <a:rPr lang="en-GB" sz="2200" b="1" dirty="0" err="1">
                <a:solidFill>
                  <a:srgbClr val="C00000"/>
                </a:solidFill>
                <a:latin typeface="Sylfaen" pitchFamily="18" charset="0"/>
              </a:rPr>
              <a:t>HPGe</a:t>
            </a:r>
            <a:r>
              <a:rPr lang="en-GB" sz="2200" b="1" dirty="0">
                <a:solidFill>
                  <a:srgbClr val="C00000"/>
                </a:solidFill>
                <a:latin typeface="Sylfaen" pitchFamily="18" charset="0"/>
              </a:rPr>
              <a:t> detector</a:t>
            </a:r>
            <a:r>
              <a:rPr lang="en-GB" sz="2200" dirty="0">
                <a:latin typeface="Sylfaen" pitchFamily="18" charset="0"/>
              </a:rPr>
              <a:t> located in the </a:t>
            </a:r>
            <a:r>
              <a:rPr lang="en-GB" sz="2200" dirty="0" smtClean="0">
                <a:latin typeface="Sylfaen" pitchFamily="18" charset="0"/>
              </a:rPr>
              <a:t>AANL </a:t>
            </a:r>
            <a:r>
              <a:rPr lang="en-GB" sz="2200" dirty="0">
                <a:latin typeface="Sylfaen" pitchFamily="18" charset="0"/>
              </a:rPr>
              <a:t>underground laboratory.</a:t>
            </a:r>
            <a:endParaRPr lang="ru-RU" sz="2200" dirty="0">
              <a:latin typeface="Sylfaen" pitchFamily="18" charset="0"/>
            </a:endParaRPr>
          </a:p>
          <a:p>
            <a:r>
              <a:rPr lang="en-GB" sz="2200" dirty="0">
                <a:latin typeface="Sylfaen" pitchFamily="18" charset="0"/>
              </a:rPr>
              <a:t>The setup provides high resolution and is </a:t>
            </a:r>
            <a:r>
              <a:rPr lang="en-GB" sz="2200" b="1" dirty="0">
                <a:solidFill>
                  <a:srgbClr val="C00000"/>
                </a:solidFill>
                <a:latin typeface="Sylfaen" pitchFamily="18" charset="0"/>
              </a:rPr>
              <a:t>protected by a shield made of high-purity lead and copper.</a:t>
            </a:r>
            <a:endParaRPr lang="ru-RU" sz="2200" b="1" dirty="0">
              <a:solidFill>
                <a:srgbClr val="C00000"/>
              </a:solidFill>
              <a:latin typeface="Sylfaen" pitchFamily="18" charset="0"/>
            </a:endParaRPr>
          </a:p>
          <a:p>
            <a:r>
              <a:rPr lang="en-GB" sz="2200" dirty="0">
                <a:latin typeface="Sylfaen" pitchFamily="18" charset="0"/>
              </a:rPr>
              <a:t>The energies of the characteristic gamma quanta accompanying the beta decays of daughter nuclei obtained as a result of irradiation are in a wide range </a:t>
            </a:r>
            <a:r>
              <a:rPr lang="en-GB" sz="2200" b="1" dirty="0">
                <a:solidFill>
                  <a:srgbClr val="C00000"/>
                </a:solidFill>
                <a:latin typeface="Sylfaen" pitchFamily="18" charset="0"/>
              </a:rPr>
              <a:t>(80 </a:t>
            </a:r>
            <a:r>
              <a:rPr lang="en-GB" sz="2200" b="1" dirty="0" err="1">
                <a:solidFill>
                  <a:srgbClr val="C00000"/>
                </a:solidFill>
                <a:latin typeface="Sylfaen" pitchFamily="18" charset="0"/>
              </a:rPr>
              <a:t>keV</a:t>
            </a:r>
            <a:r>
              <a:rPr lang="en-GB" sz="2200" b="1" dirty="0">
                <a:solidFill>
                  <a:srgbClr val="C00000"/>
                </a:solidFill>
                <a:latin typeface="Sylfaen" pitchFamily="18" charset="0"/>
              </a:rPr>
              <a:t> – 3000 </a:t>
            </a:r>
            <a:r>
              <a:rPr lang="en-GB" sz="2200" b="1" dirty="0" err="1">
                <a:solidFill>
                  <a:srgbClr val="C00000"/>
                </a:solidFill>
                <a:latin typeface="Sylfaen" pitchFamily="18" charset="0"/>
              </a:rPr>
              <a:t>keV</a:t>
            </a:r>
            <a:r>
              <a:rPr lang="en-GB" sz="2200" b="1" dirty="0">
                <a:solidFill>
                  <a:srgbClr val="C00000"/>
                </a:solidFill>
                <a:latin typeface="Sylfaen" pitchFamily="18" charset="0"/>
              </a:rPr>
              <a:t>)</a:t>
            </a:r>
            <a:endParaRPr lang="ru-RU" sz="2200" b="1" dirty="0">
              <a:solidFill>
                <a:srgbClr val="C00000"/>
              </a:solidFill>
              <a:latin typeface="Sylfaen" pitchFamily="18" charset="0"/>
            </a:endParaRPr>
          </a:p>
          <a:p>
            <a:r>
              <a:rPr lang="en-GB" sz="2200" dirty="0">
                <a:latin typeface="Sylfaen" panose="010A0502050306030303" pitchFamily="18" charset="0"/>
              </a:rPr>
              <a:t>A significant fraction of the daughter nuclei formed as a result of irradiation of the elements of interest have </a:t>
            </a:r>
            <a:r>
              <a:rPr lang="en-GB" sz="2200" b="1" dirty="0">
                <a:solidFill>
                  <a:srgbClr val="C00000"/>
                </a:solidFill>
                <a:latin typeface="Sylfaen" panose="010A0502050306030303" pitchFamily="18" charset="0"/>
              </a:rPr>
              <a:t>suitable and at the same time different half-lives </a:t>
            </a:r>
            <a:r>
              <a:rPr lang="ru-RU" sz="2200" b="1" i="1" dirty="0">
                <a:solidFill>
                  <a:srgbClr val="C00000"/>
                </a:solidFill>
                <a:latin typeface="Sylfaen" pitchFamily="18" charset="0"/>
              </a:rPr>
              <a:t>Т</a:t>
            </a:r>
            <a:r>
              <a:rPr lang="ru-RU" sz="2200" b="1" baseline="-25000" dirty="0">
                <a:solidFill>
                  <a:srgbClr val="C00000"/>
                </a:solidFill>
                <a:latin typeface="Sylfaen" pitchFamily="18" charset="0"/>
              </a:rPr>
              <a:t>½</a:t>
            </a:r>
            <a:r>
              <a:rPr lang="ru-RU" sz="2200" dirty="0">
                <a:latin typeface="Sylfaen" panose="010A0502050306030303" pitchFamily="18" charset="0"/>
              </a:rPr>
              <a:t>.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</a:p>
          <a:p>
            <a:r>
              <a:rPr lang="en-GB" sz="2200" dirty="0">
                <a:latin typeface="Sylfaen" pitchFamily="18" charset="0"/>
              </a:rPr>
              <a:t>The elements being studied have isotopes and, accordingly, as a result of various reactions </a:t>
            </a:r>
            <a:r>
              <a:rPr lang="en-GB" sz="2200" b="1" dirty="0">
                <a:solidFill>
                  <a:srgbClr val="C00000"/>
                </a:solidFill>
                <a:latin typeface="Sylfaen" pitchFamily="18" charset="0"/>
              </a:rPr>
              <a:t>(γ, n), (p, n),</a:t>
            </a:r>
            <a:r>
              <a:rPr lang="en-GB" sz="2200" i="1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en-GB" sz="2200" dirty="0">
                <a:latin typeface="Sylfaen" pitchFamily="18" charset="0"/>
              </a:rPr>
              <a:t>several daughter radioactive nuclei are formed.</a:t>
            </a:r>
            <a:endParaRPr lang="ru-RU" sz="2200" dirty="0">
              <a:latin typeface="Sylfaen" pitchFamily="18" charset="0"/>
            </a:endParaRPr>
          </a:p>
          <a:p>
            <a:r>
              <a:rPr lang="en-GB" sz="2200" dirty="0">
                <a:latin typeface="Sylfaen" pitchFamily="18" charset="0"/>
              </a:rPr>
              <a:t>Samples do </a:t>
            </a:r>
            <a:r>
              <a:rPr lang="en-GB" sz="2200" b="1" dirty="0">
                <a:solidFill>
                  <a:srgbClr val="C00000"/>
                </a:solidFill>
                <a:latin typeface="Sylfaen" pitchFamily="18" charset="0"/>
              </a:rPr>
              <a:t>not require pre-treatment.</a:t>
            </a:r>
            <a:endParaRPr lang="ru-RU" sz="2200" b="1" dirty="0">
              <a:solidFill>
                <a:srgbClr val="C00000"/>
              </a:solidFill>
              <a:latin typeface="Sylfaen" pitchFamily="18" charset="0"/>
            </a:endParaRPr>
          </a:p>
          <a:p>
            <a:r>
              <a:rPr lang="en-GB" sz="2200" dirty="0">
                <a:latin typeface="Sylfaen" pitchFamily="18" charset="0"/>
              </a:rPr>
              <a:t>Both methods complement each other.</a:t>
            </a:r>
            <a:endParaRPr lang="en-US" sz="2200" dirty="0">
              <a:latin typeface="Sylfaen" pitchFamily="18" charset="0"/>
            </a:endParaRPr>
          </a:p>
          <a:p>
            <a:endParaRPr lang="en-US" sz="20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BB0115-6A54-4157-93C1-C56300164AC1}"/>
              </a:ext>
            </a:extLst>
          </p:cNvPr>
          <p:cNvSpPr txBox="1"/>
          <p:nvPr/>
        </p:nvSpPr>
        <p:spPr>
          <a:xfrm>
            <a:off x="685800" y="533400"/>
            <a:ext cx="7772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7030A0"/>
                </a:solidFill>
                <a:latin typeface="Sylfaen" panose="010A0502050306030303" pitchFamily="18" charset="0"/>
              </a:rPr>
              <a:t>This report is devoted to the possibility of determining the content of one of the rare metals, namely </a:t>
            </a:r>
            <a:r>
              <a:rPr lang="en-GB" sz="3000" b="1" dirty="0">
                <a:solidFill>
                  <a:srgbClr val="C00000"/>
                </a:solidFill>
                <a:latin typeface="Sylfaen" panose="010A0502050306030303" pitchFamily="18" charset="0"/>
              </a:rPr>
              <a:t>lithium</a:t>
            </a:r>
            <a:r>
              <a:rPr lang="ru-RU" sz="30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3000" b="1" dirty="0">
                <a:solidFill>
                  <a:srgbClr val="C00000"/>
                </a:solidFill>
                <a:latin typeface="Sylfaen" panose="010A0502050306030303" pitchFamily="18" charset="0"/>
              </a:rPr>
              <a:t>(Li)</a:t>
            </a:r>
            <a:r>
              <a:rPr lang="en-GB" sz="3000" b="1" dirty="0">
                <a:solidFill>
                  <a:srgbClr val="7030A0"/>
                </a:solidFill>
                <a:latin typeface="Sylfaen" panose="010A0502050306030303" pitchFamily="18" charset="0"/>
              </a:rPr>
              <a:t>, in a sample using proton activation analysis.</a:t>
            </a:r>
            <a:endParaRPr lang="ru-RU" sz="3000" b="1" dirty="0">
              <a:solidFill>
                <a:srgbClr val="7030A0"/>
              </a:solidFill>
              <a:latin typeface="Sylfaen" panose="010A0502050306030303" pitchFamily="18" charset="0"/>
            </a:endParaRPr>
          </a:p>
          <a:p>
            <a:r>
              <a:rPr lang="en-GB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Lithium's properties and characteristics, including its </a:t>
            </a:r>
            <a:r>
              <a:rPr lang="en-GB" sz="3000" b="1" dirty="0">
                <a:solidFill>
                  <a:srgbClr val="0070C0"/>
                </a:solidFill>
                <a:latin typeface="Sylfaen" panose="010A0502050306030303" pitchFamily="18" charset="0"/>
              </a:rPr>
              <a:t>high energy density, low density, high electrochemical potential, and abundance in the Earth's crust, </a:t>
            </a:r>
            <a:r>
              <a:rPr lang="en-GB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make it a critical element for a variety of industrial applications, particularly in </a:t>
            </a:r>
            <a:r>
              <a:rPr lang="en-GB" sz="3000" b="1" dirty="0">
                <a:solidFill>
                  <a:srgbClr val="C00000"/>
                </a:solidFill>
                <a:latin typeface="Sylfaen" panose="010A0502050306030303" pitchFamily="18" charset="0"/>
              </a:rPr>
              <a:t>batteries, electronics, automotive, and aerospace.</a:t>
            </a:r>
            <a:endParaRPr lang="ru-RU" sz="30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3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477001" cy="1066800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Sylfaen" pitchFamily="18" charset="0"/>
              </a:rPr>
              <a:t>Schematic diagram of a target system for the quantitative determination of lithium (Li) content in a sample using a proton beam.</a:t>
            </a:r>
            <a:endParaRPr lang="en-US" sz="20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2060"/>
                </a:solidFill>
                <a:latin typeface="Sylfaen" pitchFamily="18" charset="0"/>
              </a:rPr>
              <a:t>Proton energy  E</a:t>
            </a:r>
            <a:r>
              <a:rPr lang="en-US" b="1" baseline="-25000" dirty="0">
                <a:solidFill>
                  <a:srgbClr val="002060"/>
                </a:solidFill>
                <a:latin typeface="Sylfaen" pitchFamily="18" charset="0"/>
              </a:rPr>
              <a:t>p</a:t>
            </a:r>
            <a:r>
              <a:rPr lang="en-US" b="1" dirty="0">
                <a:solidFill>
                  <a:srgbClr val="002060"/>
                </a:solidFill>
                <a:latin typeface="Sylfaen" pitchFamily="18" charset="0"/>
              </a:rPr>
              <a:t> =18 </a:t>
            </a:r>
            <a:r>
              <a:rPr lang="en-GB" b="1" dirty="0">
                <a:solidFill>
                  <a:srgbClr val="002060"/>
                </a:solidFill>
                <a:latin typeface="Sylfaen" pitchFamily="18" charset="0"/>
              </a:rPr>
              <a:t>MeV</a:t>
            </a:r>
            <a:r>
              <a:rPr lang="en-US" b="1" dirty="0">
                <a:solidFill>
                  <a:srgbClr val="002060"/>
                </a:solidFill>
                <a:latin typeface="Sylfaen" pitchFamily="18" charset="0"/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  <a:latin typeface="Sylfaen" pitchFamily="18" charset="0"/>
              </a:rPr>
              <a:t>Proton beam current  I</a:t>
            </a:r>
            <a:r>
              <a:rPr lang="en-US" b="1" baseline="-25000" dirty="0">
                <a:solidFill>
                  <a:srgbClr val="002060"/>
                </a:solidFill>
                <a:latin typeface="Sylfaen" pitchFamily="18" charset="0"/>
              </a:rPr>
              <a:t>p</a:t>
            </a:r>
            <a:r>
              <a:rPr lang="en-US" b="1" dirty="0">
                <a:solidFill>
                  <a:srgbClr val="002060"/>
                </a:solidFill>
                <a:latin typeface="Sylfaen" pitchFamily="18" charset="0"/>
              </a:rPr>
              <a:t> = 1.0 </a:t>
            </a:r>
            <a:r>
              <a:rPr lang="en-GB" b="1" dirty="0" err="1">
                <a:solidFill>
                  <a:srgbClr val="002060"/>
                </a:solidFill>
                <a:latin typeface="Sylfaen" pitchFamily="18" charset="0"/>
              </a:rPr>
              <a:t>mkA</a:t>
            </a:r>
            <a:r>
              <a:rPr lang="en-GB" b="1" dirty="0">
                <a:solidFill>
                  <a:srgbClr val="002060"/>
                </a:solidFill>
                <a:latin typeface="Sylfaen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Sylfaen" pitchFamily="18" charset="0"/>
            </a:endParaRPr>
          </a:p>
          <a:p>
            <a:r>
              <a:rPr lang="en-GB" b="1" dirty="0">
                <a:solidFill>
                  <a:srgbClr val="002060"/>
                </a:solidFill>
                <a:latin typeface="Sylfaen" pitchFamily="18" charset="0"/>
              </a:rPr>
              <a:t>Irradiation time is 10 minutes.</a:t>
            </a:r>
          </a:p>
          <a:p>
            <a:r>
              <a:rPr lang="en-US" b="1" dirty="0" err="1">
                <a:latin typeface="Sylfaen" pitchFamily="18" charset="0"/>
              </a:rPr>
              <a:t>StSt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GB" b="1" dirty="0">
                <a:latin typeface="Sylfaen" pitchFamily="18" charset="0"/>
              </a:rPr>
              <a:t>– duct window – stainless steel d=100 µm.</a:t>
            </a:r>
            <a:endParaRPr lang="en-US" b="1" dirty="0">
              <a:solidFill>
                <a:srgbClr val="C00000"/>
              </a:solidFill>
              <a:latin typeface="Sylfaen" pitchFamily="18" charset="0"/>
            </a:endParaRPr>
          </a:p>
          <a:p>
            <a:r>
              <a:rPr lang="en-US" b="1" dirty="0">
                <a:solidFill>
                  <a:srgbClr val="00B0F0"/>
                </a:solidFill>
                <a:latin typeface="Sylfaen" pitchFamily="18" charset="0"/>
              </a:rPr>
              <a:t>Airspace – air space L=13 cm,</a:t>
            </a:r>
          </a:p>
          <a:p>
            <a:r>
              <a:rPr lang="en-US" b="1" dirty="0">
                <a:solidFill>
                  <a:srgbClr val="C00000"/>
                </a:solidFill>
                <a:latin typeface="Sylfaen" pitchFamily="18" charset="0"/>
              </a:rPr>
              <a:t>Cu – monitor - copper foil d=25.4 µm</a:t>
            </a:r>
          </a:p>
          <a:p>
            <a:r>
              <a:rPr lang="en-US" b="1" dirty="0" err="1">
                <a:latin typeface="Sylfaen" pitchFamily="18" charset="0"/>
              </a:rPr>
              <a:t>LiF</a:t>
            </a:r>
            <a:r>
              <a:rPr lang="en-US" b="1" dirty="0">
                <a:latin typeface="Sylfaen" pitchFamily="18" charset="0"/>
              </a:rPr>
              <a:t> – lithium fluoride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Grave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Sylfaen" pitchFamily="18" charset="0"/>
              </a:rPr>
              <a:t>–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rock sample</a:t>
            </a: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Sylfaen" pitchFamily="18" charset="0"/>
              </a:rPr>
              <a:t>A</a:t>
            </a:r>
            <a:r>
              <a:rPr lang="en-US" b="1" dirty="0">
                <a:latin typeface="Sylfaen" pitchFamily="18" charset="0"/>
              </a:rPr>
              <a:t>l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Sylfaen" pitchFamily="18" charset="0"/>
              </a:rPr>
              <a:t> – aluminum foil d=20 µm</a:t>
            </a:r>
            <a:endParaRPr lang="en-US" b="1" dirty="0">
              <a:latin typeface="Sylfaen" pitchFamily="18" charset="0"/>
            </a:endParaRP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Sylfaen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38600" y="1464677"/>
            <a:ext cx="428322" cy="1540877"/>
            <a:chOff x="4357839" y="745123"/>
            <a:chExt cx="428322" cy="1540877"/>
          </a:xfrm>
        </p:grpSpPr>
        <p:sp>
          <p:nvSpPr>
            <p:cNvPr id="5" name="Rectangle 4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00600" y="1464677"/>
            <a:ext cx="428322" cy="1540877"/>
            <a:chOff x="4357839" y="745123"/>
            <a:chExt cx="428322" cy="1540877"/>
          </a:xfrm>
        </p:grpSpPr>
        <p:sp>
          <p:nvSpPr>
            <p:cNvPr id="8" name="Rectangle 7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57600" y="1464630"/>
            <a:ext cx="468398" cy="1524047"/>
            <a:chOff x="4358640" y="745123"/>
            <a:chExt cx="468398" cy="1524047"/>
          </a:xfrm>
        </p:grpSpPr>
        <p:sp>
          <p:nvSpPr>
            <p:cNvPr id="11" name="Rectangle 10"/>
            <p:cNvSpPr/>
            <p:nvPr/>
          </p:nvSpPr>
          <p:spPr>
            <a:xfrm>
              <a:off x="4549141" y="1354770"/>
              <a:ext cx="83819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8640" y="745123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latin typeface="Sylfaen" pitchFamily="18" charset="0"/>
                </a:rPr>
                <a:t>LiF</a:t>
              </a:r>
              <a:endParaRPr lang="en-US" sz="1600" b="1" dirty="0">
                <a:latin typeface="Sylfae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0653" y="1464630"/>
            <a:ext cx="518092" cy="1524047"/>
            <a:chOff x="3989993" y="745123"/>
            <a:chExt cx="1164017" cy="1524047"/>
          </a:xfrm>
        </p:grpSpPr>
        <p:sp>
          <p:nvSpPr>
            <p:cNvPr id="14" name="Rectangle 13"/>
            <p:cNvSpPr/>
            <p:nvPr/>
          </p:nvSpPr>
          <p:spPr>
            <a:xfrm flipH="1">
              <a:off x="4450081" y="1354770"/>
              <a:ext cx="45719" cy="914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89993" y="745123"/>
              <a:ext cx="1164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StSt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52800" y="1447800"/>
            <a:ext cx="428322" cy="1540877"/>
            <a:chOff x="4357839" y="745123"/>
            <a:chExt cx="428322" cy="1540877"/>
          </a:xfrm>
        </p:grpSpPr>
        <p:sp>
          <p:nvSpPr>
            <p:cNvPr id="17" name="Rectangle 16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08402" y="1464677"/>
            <a:ext cx="468398" cy="1524047"/>
            <a:chOff x="4358640" y="745123"/>
            <a:chExt cx="468398" cy="1524047"/>
          </a:xfrm>
        </p:grpSpPr>
        <p:sp>
          <p:nvSpPr>
            <p:cNvPr id="20" name="Rectangle 19"/>
            <p:cNvSpPr/>
            <p:nvPr/>
          </p:nvSpPr>
          <p:spPr>
            <a:xfrm>
              <a:off x="4549141" y="1354770"/>
              <a:ext cx="83819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8640" y="745123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latin typeface="Sylfaen" pitchFamily="18" charset="0"/>
                </a:rPr>
                <a:t>LiF</a:t>
              </a:r>
              <a:endParaRPr lang="en-US" sz="1600" b="1" dirty="0">
                <a:latin typeface="Sylfae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70402" y="1464677"/>
            <a:ext cx="468398" cy="1524047"/>
            <a:chOff x="4358640" y="745123"/>
            <a:chExt cx="468398" cy="1524047"/>
          </a:xfrm>
        </p:grpSpPr>
        <p:sp>
          <p:nvSpPr>
            <p:cNvPr id="23" name="Rectangle 22"/>
            <p:cNvSpPr/>
            <p:nvPr/>
          </p:nvSpPr>
          <p:spPr>
            <a:xfrm>
              <a:off x="4549141" y="1354770"/>
              <a:ext cx="83819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8640" y="745123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latin typeface="Sylfaen" pitchFamily="18" charset="0"/>
                </a:rPr>
                <a:t>LiF</a:t>
              </a:r>
              <a:endParaRPr lang="en-US" sz="1600" b="1" dirty="0">
                <a:latin typeface="Sylfae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53634" y="1464677"/>
            <a:ext cx="385042" cy="1524047"/>
            <a:chOff x="4139458" y="745123"/>
            <a:chExt cx="865088" cy="1524047"/>
          </a:xfrm>
        </p:grpSpPr>
        <p:sp>
          <p:nvSpPr>
            <p:cNvPr id="26" name="Rectangle 25"/>
            <p:cNvSpPr/>
            <p:nvPr/>
          </p:nvSpPr>
          <p:spPr>
            <a:xfrm flipH="1">
              <a:off x="4450081" y="1354770"/>
              <a:ext cx="45719" cy="9144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39458" y="745123"/>
              <a:ext cx="865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Al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91478" y="1464677"/>
            <a:ext cx="428322" cy="1540877"/>
            <a:chOff x="4357839" y="745123"/>
            <a:chExt cx="428322" cy="1540877"/>
          </a:xfrm>
        </p:grpSpPr>
        <p:sp>
          <p:nvSpPr>
            <p:cNvPr id="29" name="Rectangle 28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08602" y="1464677"/>
            <a:ext cx="689612" cy="1524047"/>
            <a:chOff x="4358640" y="745123"/>
            <a:chExt cx="689612" cy="1524047"/>
          </a:xfrm>
        </p:grpSpPr>
        <p:sp>
          <p:nvSpPr>
            <p:cNvPr id="32" name="Rectangle 31"/>
            <p:cNvSpPr/>
            <p:nvPr/>
          </p:nvSpPr>
          <p:spPr>
            <a:xfrm>
              <a:off x="4549141" y="1354770"/>
              <a:ext cx="154305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58640" y="745123"/>
              <a:ext cx="689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Sylfaen" pitchFamily="18" charset="0"/>
                </a:rPr>
                <a:t>Grave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82078" y="1464677"/>
            <a:ext cx="428322" cy="1540877"/>
            <a:chOff x="4357839" y="745123"/>
            <a:chExt cx="428322" cy="1540877"/>
          </a:xfrm>
        </p:grpSpPr>
        <p:sp>
          <p:nvSpPr>
            <p:cNvPr id="35" name="Rectangle 34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99202" y="1464677"/>
            <a:ext cx="468398" cy="1524047"/>
            <a:chOff x="4358640" y="745123"/>
            <a:chExt cx="468398" cy="1524047"/>
          </a:xfrm>
        </p:grpSpPr>
        <p:sp>
          <p:nvSpPr>
            <p:cNvPr id="38" name="Rectangle 37"/>
            <p:cNvSpPr/>
            <p:nvPr/>
          </p:nvSpPr>
          <p:spPr>
            <a:xfrm>
              <a:off x="4549141" y="1354770"/>
              <a:ext cx="83819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58640" y="745123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latin typeface="Sylfaen" pitchFamily="18" charset="0"/>
                </a:rPr>
                <a:t>LiF</a:t>
              </a:r>
              <a:endParaRPr lang="en-US" sz="1600" b="1" dirty="0">
                <a:latin typeface="Sylfae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96478" y="1464677"/>
            <a:ext cx="428322" cy="1540877"/>
            <a:chOff x="4357839" y="745123"/>
            <a:chExt cx="428322" cy="1540877"/>
          </a:xfrm>
        </p:grpSpPr>
        <p:sp>
          <p:nvSpPr>
            <p:cNvPr id="41" name="Rectangle 40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95400" y="1447753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Sylfaen" pitchFamily="18" charset="0"/>
              </a:rPr>
              <a:t>Airspace L=13 cm</a:t>
            </a:r>
          </a:p>
        </p:txBody>
      </p:sp>
    </p:spTree>
    <p:extLst>
      <p:ext uri="{BB962C8B-B14F-4D97-AF65-F5344CB8AC3E}">
        <p14:creationId xmlns:p14="http://schemas.microsoft.com/office/powerpoint/2010/main" val="249713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>
                <a:solidFill>
                  <a:srgbClr val="7030A0"/>
                </a:solidFill>
                <a:latin typeface="Sylfaen" pitchFamily="18" charset="0"/>
              </a:rPr>
              <a:t>Gamma spectrometric analysis was carried out using a low-background setup based on an </a:t>
            </a:r>
            <a:r>
              <a:rPr lang="en-GB" sz="2400" b="1" dirty="0" err="1">
                <a:solidFill>
                  <a:srgbClr val="7030A0"/>
                </a:solidFill>
                <a:latin typeface="Sylfaen" pitchFamily="18" charset="0"/>
              </a:rPr>
              <a:t>HPGe</a:t>
            </a:r>
            <a:r>
              <a:rPr lang="en-GB" sz="2400" b="1" dirty="0">
                <a:solidFill>
                  <a:srgbClr val="7030A0"/>
                </a:solidFill>
                <a:latin typeface="Sylfaen" pitchFamily="18" charset="0"/>
              </a:rPr>
              <a:t> detector located in the underground laboratory of the </a:t>
            </a:r>
            <a:r>
              <a:rPr lang="en-GB" sz="2400" b="1" dirty="0" err="1">
                <a:solidFill>
                  <a:srgbClr val="7030A0"/>
                </a:solidFill>
                <a:latin typeface="Sylfaen" pitchFamily="18" charset="0"/>
              </a:rPr>
              <a:t>Avan</a:t>
            </a:r>
            <a:r>
              <a:rPr lang="en-GB" sz="2400" b="1" dirty="0">
                <a:solidFill>
                  <a:srgbClr val="7030A0"/>
                </a:solidFill>
                <a:latin typeface="Sylfaen" pitchFamily="18" charset="0"/>
              </a:rPr>
              <a:t> salt mine.</a:t>
            </a:r>
            <a:endParaRPr lang="en-US" sz="2400" b="1" dirty="0">
              <a:solidFill>
                <a:srgbClr val="7030A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724400"/>
          </a:xfrm>
        </p:spPr>
        <p:txBody>
          <a:bodyPr>
            <a:normAutofit fontScale="85000" lnSpcReduction="20000"/>
          </a:bodyPr>
          <a:lstStyle/>
          <a:p>
            <a:r>
              <a:rPr lang="en-GB" sz="2200" dirty="0">
                <a:latin typeface="Sylfaen" pitchFamily="18" charset="0"/>
              </a:rPr>
              <a:t>As a result of spectrometric analysis, the yield </a:t>
            </a:r>
            <a:r>
              <a:rPr lang="en-GB" sz="2200" b="1" i="1" dirty="0">
                <a:solidFill>
                  <a:srgbClr val="C00000"/>
                </a:solidFill>
                <a:latin typeface="Sylfaen" pitchFamily="18" charset="0"/>
              </a:rPr>
              <a:t>Y</a:t>
            </a:r>
            <a:r>
              <a:rPr lang="en-GB" sz="2200" dirty="0">
                <a:latin typeface="Sylfaen" pitchFamily="18" charset="0"/>
              </a:rPr>
              <a:t> (the number of nuclei of a given radioisotope formed as a result of irradiation per unit of time) of the radioisotope is determined.</a:t>
            </a:r>
            <a:endParaRPr lang="en-US" sz="2200" dirty="0">
              <a:latin typeface="Sylfaen" pitchFamily="18" charset="0"/>
            </a:endParaRPr>
          </a:p>
          <a:p>
            <a:endParaRPr lang="en-US" sz="2000" dirty="0">
              <a:latin typeface="Sylfaen" pitchFamily="18" charset="0"/>
            </a:endParaRPr>
          </a:p>
          <a:p>
            <a:endParaRPr lang="en-US" sz="2000" dirty="0">
              <a:latin typeface="Sylfaen" pitchFamily="18" charset="0"/>
            </a:endParaRPr>
          </a:p>
          <a:p>
            <a:endParaRPr lang="en-US" sz="2000" dirty="0">
              <a:latin typeface="Sylfaen" pitchFamily="18" charset="0"/>
            </a:endParaRPr>
          </a:p>
          <a:p>
            <a:endParaRPr lang="en-US" sz="2000" dirty="0">
              <a:latin typeface="Sylfaen" pitchFamily="18" charset="0"/>
            </a:endParaRPr>
          </a:p>
          <a:p>
            <a:r>
              <a:rPr lang="en-US" sz="2000" dirty="0">
                <a:latin typeface="Sylfaen" pitchFamily="18" charset="0"/>
              </a:rPr>
              <a:t>where </a:t>
            </a:r>
            <a:r>
              <a:rPr lang="en-US" sz="2000" i="1" dirty="0">
                <a:latin typeface="Sylfaen" pitchFamily="18" charset="0"/>
              </a:rPr>
              <a:t>S</a:t>
            </a:r>
            <a:r>
              <a:rPr lang="en-US" sz="2000" dirty="0">
                <a:latin typeface="Sylfaen" pitchFamily="18" charset="0"/>
              </a:rPr>
              <a:t> is the area of the total absorption </a:t>
            </a:r>
            <a:r>
              <a:rPr lang="en-US" sz="2000" dirty="0" err="1">
                <a:latin typeface="Sylfaen" pitchFamily="18" charset="0"/>
              </a:rPr>
              <a:t>photopeak</a:t>
            </a:r>
            <a:r>
              <a:rPr lang="en-US" sz="2000" dirty="0">
                <a:latin typeface="Sylfaen" pitchFamily="18" charset="0"/>
              </a:rPr>
              <a:t>,</a:t>
            </a:r>
          </a:p>
          <a:p>
            <a:r>
              <a:rPr lang="en-US" sz="2000" i="1" dirty="0" err="1">
                <a:latin typeface="Sylfaen" pitchFamily="18" charset="0"/>
              </a:rPr>
              <a:t>I</a:t>
            </a:r>
            <a:r>
              <a:rPr lang="en-US" sz="2000" i="1" baseline="-25000" dirty="0" err="1">
                <a:latin typeface="Sylfaen" pitchFamily="18" charset="0"/>
              </a:rPr>
              <a:t>γ</a:t>
            </a:r>
            <a:r>
              <a:rPr lang="en-US" sz="2000" dirty="0">
                <a:latin typeface="Sylfaen" pitchFamily="18" charset="0"/>
              </a:rPr>
              <a:t> is the relative intensity of the γ-line</a:t>
            </a:r>
            <a:r>
              <a:rPr lang="ru-RU" sz="2000" dirty="0">
                <a:latin typeface="Sylfaen" pitchFamily="18" charset="0"/>
              </a:rPr>
              <a:t>,</a:t>
            </a:r>
            <a:endParaRPr lang="en-US" sz="2000" dirty="0">
              <a:latin typeface="Sylfaen" pitchFamily="18" charset="0"/>
            </a:endParaRPr>
          </a:p>
          <a:p>
            <a:r>
              <a:rPr lang="en-US" sz="2000" i="1" dirty="0" err="1">
                <a:latin typeface="Sylfaen" pitchFamily="18" charset="0"/>
              </a:rPr>
              <a:t>ε</a:t>
            </a:r>
            <a:r>
              <a:rPr lang="en-US" sz="2000" i="1" baseline="-25000" dirty="0" err="1">
                <a:latin typeface="Sylfaen" pitchFamily="18" charset="0"/>
              </a:rPr>
              <a:t>γ</a:t>
            </a:r>
            <a:r>
              <a:rPr lang="en-US" sz="2000" dirty="0">
                <a:latin typeface="Sylfaen" pitchFamily="18" charset="0"/>
              </a:rPr>
              <a:t> is the γ-ray detection efficiency, </a:t>
            </a:r>
          </a:p>
          <a:p>
            <a:r>
              <a:rPr lang="en-US" sz="2000" dirty="0">
                <a:latin typeface="Sylfaen" pitchFamily="18" charset="0"/>
              </a:rPr>
              <a:t>λ is the decay constant of the given radioisotope</a:t>
            </a:r>
            <a:r>
              <a:rPr lang="en-US" sz="2000" dirty="0"/>
              <a:t>, </a:t>
            </a:r>
          </a:p>
          <a:p>
            <a:r>
              <a:rPr lang="en-US" sz="2000" i="1" dirty="0" err="1">
                <a:latin typeface="Sylfaen" pitchFamily="18" charset="0"/>
              </a:rPr>
              <a:t>t</a:t>
            </a:r>
            <a:r>
              <a:rPr lang="en-US" sz="2000" i="1" baseline="-25000" dirty="0" err="1">
                <a:latin typeface="Sylfaen" pitchFamily="18" charset="0"/>
              </a:rPr>
              <a:t>p</a:t>
            </a:r>
            <a:r>
              <a:rPr lang="en-US" sz="2000" i="1" baseline="-25000" dirty="0">
                <a:latin typeface="Sylfaen" pitchFamily="18" charset="0"/>
              </a:rPr>
              <a:t> </a:t>
            </a:r>
            <a:r>
              <a:rPr lang="en-US" sz="2000" i="1" dirty="0">
                <a:latin typeface="Sylfaen" pitchFamily="18" charset="0"/>
              </a:rPr>
              <a:t>– </a:t>
            </a:r>
            <a:r>
              <a:rPr lang="en-US" sz="2000" dirty="0">
                <a:latin typeface="Sylfaen" pitchFamily="18" charset="0"/>
              </a:rPr>
              <a:t>is the irradiation time, </a:t>
            </a:r>
          </a:p>
          <a:p>
            <a:r>
              <a:rPr lang="en-US" sz="2000" i="1" dirty="0" err="1">
                <a:latin typeface="Sylfaen" pitchFamily="18" charset="0"/>
              </a:rPr>
              <a:t>t</a:t>
            </a:r>
            <a:r>
              <a:rPr lang="en-US" sz="2000" i="1" baseline="-25000" dirty="0" err="1">
                <a:latin typeface="Sylfaen" pitchFamily="18" charset="0"/>
              </a:rPr>
              <a:t>c</a:t>
            </a:r>
            <a:r>
              <a:rPr lang="en-US" sz="2000" i="1" baseline="-25000" dirty="0">
                <a:latin typeface="Sylfaen" pitchFamily="18" charset="0"/>
              </a:rPr>
              <a:t> </a:t>
            </a:r>
            <a:r>
              <a:rPr lang="en-US" sz="2000" i="1" dirty="0">
                <a:latin typeface="Sylfaen" pitchFamily="18" charset="0"/>
              </a:rPr>
              <a:t>– </a:t>
            </a:r>
            <a:r>
              <a:rPr lang="en-US" sz="2000" dirty="0">
                <a:latin typeface="Sylfaen" pitchFamily="18" charset="0"/>
              </a:rPr>
              <a:t>cooling time</a:t>
            </a:r>
            <a:r>
              <a:rPr lang="ru-RU" sz="2000" dirty="0">
                <a:latin typeface="Sylfaen" pitchFamily="18" charset="0"/>
              </a:rPr>
              <a:t>,</a:t>
            </a:r>
            <a:endParaRPr lang="en-US" sz="2000" dirty="0">
              <a:latin typeface="Sylfaen" pitchFamily="18" charset="0"/>
            </a:endParaRPr>
          </a:p>
          <a:p>
            <a:r>
              <a:rPr lang="en-US" sz="2000" i="1" dirty="0" err="1">
                <a:latin typeface="Sylfaen" pitchFamily="18" charset="0"/>
              </a:rPr>
              <a:t>t</a:t>
            </a:r>
            <a:r>
              <a:rPr lang="en-US" sz="2000" i="1" baseline="-25000" dirty="0" err="1">
                <a:latin typeface="Sylfaen" pitchFamily="18" charset="0"/>
              </a:rPr>
              <a:t>R</a:t>
            </a:r>
            <a:r>
              <a:rPr lang="en-US" sz="2000" dirty="0">
                <a:latin typeface="Sylfaen" pitchFamily="18" charset="0"/>
              </a:rPr>
              <a:t> and </a:t>
            </a:r>
            <a:r>
              <a:rPr lang="en-US" sz="2000" i="1" dirty="0" err="1">
                <a:latin typeface="Sylfaen" pitchFamily="18" charset="0"/>
              </a:rPr>
              <a:t>t</a:t>
            </a:r>
            <a:r>
              <a:rPr lang="en-US" sz="2000" i="1" baseline="-25000" dirty="0" err="1">
                <a:latin typeface="Sylfaen" pitchFamily="18" charset="0"/>
              </a:rPr>
              <a:t>L</a:t>
            </a:r>
            <a:r>
              <a:rPr lang="en-US" sz="2000" dirty="0">
                <a:latin typeface="Sylfaen" pitchFamily="18" charset="0"/>
              </a:rPr>
              <a:t> are the real and live time of the γ-spectroscopic measurement</a:t>
            </a:r>
            <a:endParaRPr lang="en-US" sz="2800" dirty="0">
              <a:latin typeface="Sylfae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054339"/>
              </p:ext>
            </p:extLst>
          </p:nvPr>
        </p:nvGraphicFramePr>
        <p:xfrm>
          <a:off x="2514600" y="2895600"/>
          <a:ext cx="40883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5" r:id="rId3" imgW="54864000" imgH="11277600" progId="">
                  <p:embed/>
                </p:oleObj>
              </mc:Choice>
              <mc:Fallback>
                <p:oleObj r:id="rId3" imgW="54864000" imgH="112776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95600"/>
                        <a:ext cx="40883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72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347713" cy="1219200"/>
          </a:xfrm>
        </p:spPr>
        <p:txBody>
          <a:bodyPr>
            <a:normAutofit/>
          </a:bodyPr>
          <a:lstStyle/>
          <a:p>
            <a:pPr algn="just"/>
            <a:r>
              <a:rPr lang="en-GB" sz="2200" b="1" dirty="0">
                <a:solidFill>
                  <a:srgbClr val="7030A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Copper targets were used to determine the proton beam current in different targets by measuring the yield of the monitor reaction </a:t>
            </a:r>
            <a:r>
              <a:rPr lang="hy-AM" sz="2200" b="1" baseline="30000" dirty="0">
                <a:solidFill>
                  <a:srgbClr val="FF0000"/>
                </a:solidFill>
                <a:latin typeface="Sylfaen" pitchFamily="18" charset="0"/>
              </a:rPr>
              <a:t>65</a:t>
            </a:r>
            <a:r>
              <a:rPr lang="en-US" sz="2200" b="1" dirty="0">
                <a:solidFill>
                  <a:srgbClr val="FF0000"/>
                </a:solidFill>
                <a:latin typeface="Sylfaen" pitchFamily="18" charset="0"/>
              </a:rPr>
              <a:t>Cu(</a:t>
            </a:r>
            <a:r>
              <a:rPr lang="en-US" sz="2200" b="1" dirty="0" err="1">
                <a:solidFill>
                  <a:srgbClr val="FF0000"/>
                </a:solidFill>
                <a:latin typeface="Sylfaen" pitchFamily="18" charset="0"/>
              </a:rPr>
              <a:t>p,n</a:t>
            </a:r>
            <a:r>
              <a:rPr lang="en-US" sz="2200" b="1" dirty="0">
                <a:solidFill>
                  <a:srgbClr val="FF0000"/>
                </a:solidFill>
                <a:latin typeface="Sylfaen" pitchFamily="18" charset="0"/>
              </a:rPr>
              <a:t>)</a:t>
            </a:r>
            <a:r>
              <a:rPr lang="en-US" sz="2200" b="1" baseline="30000" dirty="0">
                <a:solidFill>
                  <a:srgbClr val="FF0000"/>
                </a:solidFill>
                <a:latin typeface="Sylfaen" pitchFamily="18" charset="0"/>
              </a:rPr>
              <a:t>65</a:t>
            </a:r>
            <a:r>
              <a:rPr lang="en-US" sz="2200" b="1" dirty="0">
                <a:solidFill>
                  <a:srgbClr val="FF0000"/>
                </a:solidFill>
                <a:latin typeface="Sylfaen" pitchFamily="18" charset="0"/>
              </a:rPr>
              <a:t>Zn</a:t>
            </a:r>
            <a:endParaRPr lang="en-US" sz="2200" dirty="0">
              <a:latin typeface="Sylfae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1"/>
            <a:ext cx="8229600" cy="114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data on the cross section </a:t>
            </a:r>
            <a:r>
              <a:rPr lang="el-GR" sz="2400" b="1" i="1" dirty="0">
                <a:latin typeface="Sylfaen" pitchFamily="18" charset="0"/>
              </a:rPr>
              <a:t>σ</a:t>
            </a:r>
            <a:r>
              <a:rPr lang="en-US" sz="2400" b="1" i="1" baseline="-25000" dirty="0">
                <a:latin typeface="Sylfaen" pitchFamily="18" charset="0"/>
              </a:rPr>
              <a:t>m</a:t>
            </a:r>
            <a:r>
              <a:rPr lang="en-US" sz="2400" b="1" i="1" dirty="0">
                <a:latin typeface="Sylfaen" pitchFamily="18" charset="0"/>
              </a:rPr>
              <a:t>(E</a:t>
            </a:r>
            <a:r>
              <a:rPr lang="en-US" sz="2400" b="1" i="1" baseline="-25000" dirty="0">
                <a:latin typeface="Sylfaen" pitchFamily="18" charset="0"/>
              </a:rPr>
              <a:t>p</a:t>
            </a:r>
            <a:r>
              <a:rPr lang="en-US" sz="2400" b="1" i="1" dirty="0">
                <a:latin typeface="Sylfaen" pitchFamily="18" charset="0"/>
              </a:rPr>
              <a:t>)</a:t>
            </a:r>
            <a:r>
              <a:rPr lang="ru-RU" sz="2400" b="1" i="1" dirty="0">
                <a:latin typeface="Sylfaen" pitchFamily="18" charset="0"/>
              </a:rPr>
              <a:t> </a:t>
            </a:r>
            <a:r>
              <a:rPr lang="en-GB" sz="2400" b="1" i="1" dirty="0">
                <a:latin typeface="Sylfaen" pitchFamily="18" charset="0"/>
              </a:rPr>
              <a:t> </a:t>
            </a:r>
            <a:r>
              <a:rPr lang="en-US" sz="2400" b="1" dirty="0">
                <a:latin typeface="Sylfaen" pitchFamily="18" charset="0"/>
              </a:rPr>
              <a:t>of the reaction </a:t>
            </a:r>
            <a:r>
              <a:rPr lang="hy-AM" sz="2400" b="1" baseline="30000" dirty="0">
                <a:solidFill>
                  <a:srgbClr val="FF0000"/>
                </a:solidFill>
                <a:latin typeface="Sylfaen" pitchFamily="18" charset="0"/>
              </a:rPr>
              <a:t>65</a:t>
            </a:r>
            <a:r>
              <a:rPr lang="en-US" sz="2400" b="1" dirty="0">
                <a:solidFill>
                  <a:srgbClr val="FF0000"/>
                </a:solidFill>
                <a:latin typeface="Sylfaen" pitchFamily="18" charset="0"/>
              </a:rPr>
              <a:t>Cu(</a:t>
            </a:r>
            <a:r>
              <a:rPr lang="en-US" sz="2400" b="1" dirty="0" err="1">
                <a:solidFill>
                  <a:srgbClr val="FF0000"/>
                </a:solidFill>
                <a:latin typeface="Sylfaen" pitchFamily="18" charset="0"/>
              </a:rPr>
              <a:t>p,n</a:t>
            </a:r>
            <a:r>
              <a:rPr lang="en-US" sz="2400" b="1" dirty="0">
                <a:solidFill>
                  <a:srgbClr val="FF0000"/>
                </a:solidFill>
                <a:latin typeface="Sylfaen" pitchFamily="18" charset="0"/>
              </a:rPr>
              <a:t>)</a:t>
            </a:r>
            <a:r>
              <a:rPr lang="en-US" sz="2400" b="1" baseline="30000" dirty="0">
                <a:solidFill>
                  <a:srgbClr val="FF0000"/>
                </a:solidFill>
                <a:latin typeface="Sylfaen" pitchFamily="18" charset="0"/>
              </a:rPr>
              <a:t>65</a:t>
            </a:r>
            <a:r>
              <a:rPr lang="en-US" sz="2400" b="1" dirty="0">
                <a:solidFill>
                  <a:srgbClr val="FF0000"/>
                </a:solidFill>
                <a:latin typeface="Sylfaen" pitchFamily="18" charset="0"/>
              </a:rPr>
              <a:t>Zn </a:t>
            </a:r>
            <a:r>
              <a:rPr lang="en-US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by the</a:t>
            </a:r>
            <a:r>
              <a:rPr lang="ru-RU" sz="2400" b="1" dirty="0">
                <a:latin typeface="Sylfae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IAEA </a:t>
            </a:r>
            <a:r>
              <a:rPr lang="en-US" sz="2400" b="1" dirty="0">
                <a:latin typeface="Sylfaen" pitchFamily="18" charset="0"/>
              </a:rPr>
              <a:t>were used.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2136338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energy spectra </a:t>
            </a:r>
            <a:r>
              <a:rPr lang="en-US" sz="2400" b="1" i="1" dirty="0" err="1">
                <a:latin typeface="Sylfaen" pitchFamily="18" charset="0"/>
              </a:rPr>
              <a:t>f</a:t>
            </a:r>
            <a:r>
              <a:rPr lang="en-US" sz="2400" b="1" i="1" baseline="-25000" dirty="0" err="1">
                <a:latin typeface="Sylfaen" pitchFamily="18" charset="0"/>
              </a:rPr>
              <a:t>p</a:t>
            </a:r>
            <a:r>
              <a:rPr lang="en-US" sz="2400" b="1" i="1" dirty="0">
                <a:latin typeface="Sylfaen" pitchFamily="18" charset="0"/>
              </a:rPr>
              <a:t> (</a:t>
            </a:r>
            <a:r>
              <a:rPr lang="en-US" sz="2400" b="1" i="1" dirty="0" err="1">
                <a:latin typeface="Sylfaen" pitchFamily="18" charset="0"/>
              </a:rPr>
              <a:t>E</a:t>
            </a:r>
            <a:r>
              <a:rPr lang="en-US" sz="2400" b="1" i="1" baseline="-25000" dirty="0" err="1">
                <a:latin typeface="Sylfaen" pitchFamily="18" charset="0"/>
              </a:rPr>
              <a:t>p</a:t>
            </a:r>
            <a:r>
              <a:rPr lang="en-US" sz="2400" b="1" i="1" dirty="0">
                <a:latin typeface="Sylfaen" pitchFamily="18" charset="0"/>
              </a:rPr>
              <a:t>) </a:t>
            </a:r>
            <a:r>
              <a:rPr lang="en-GB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protons incident on each target were calculated using the </a:t>
            </a:r>
            <a:r>
              <a:rPr lang="en-US" sz="2400" b="1" dirty="0">
                <a:solidFill>
                  <a:srgbClr val="7030A0"/>
                </a:solidFill>
                <a:latin typeface="Sylfaen" pitchFamily="18" charset="0"/>
              </a:rPr>
              <a:t>SRIM/TRIM</a:t>
            </a:r>
            <a:r>
              <a:rPr lang="en-US" sz="2400" b="1" dirty="0">
                <a:solidFill>
                  <a:srgbClr val="002060"/>
                </a:solidFill>
                <a:latin typeface="Sylfaen" pitchFamily="18" charset="0"/>
              </a:rPr>
              <a:t> and </a:t>
            </a:r>
            <a:r>
              <a:rPr lang="en-US" sz="2400" b="1" dirty="0">
                <a:solidFill>
                  <a:srgbClr val="7030A0"/>
                </a:solidFill>
                <a:latin typeface="Sylfaen" pitchFamily="18" charset="0"/>
              </a:rPr>
              <a:t>GEANT</a:t>
            </a:r>
            <a:r>
              <a:rPr lang="en-US" sz="2400" b="1" dirty="0">
                <a:solidFill>
                  <a:srgbClr val="002060"/>
                </a:solidFill>
                <a:latin typeface="Sylfaen" pitchFamily="18" charset="0"/>
              </a:rPr>
              <a:t> programs.</a:t>
            </a:r>
            <a:endParaRPr lang="en-US" sz="2400" b="1" i="1" dirty="0">
              <a:latin typeface="Sylfae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</a:t>
            </a:r>
            <a:r>
              <a:rPr lang="en-GB" sz="2400" b="1" dirty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 of convolution</a:t>
            </a:r>
            <a:r>
              <a:rPr lang="en-GB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given spectra, we obtain the cross section of the </a:t>
            </a:r>
            <a:r>
              <a:rPr lang="hy-AM" sz="2400" b="1" baseline="30000" dirty="0">
                <a:solidFill>
                  <a:srgbClr val="FF0000"/>
                </a:solidFill>
                <a:latin typeface="Sylfaen" pitchFamily="18" charset="0"/>
              </a:rPr>
              <a:t>65</a:t>
            </a:r>
            <a:r>
              <a:rPr lang="en-US" sz="2400" b="1" dirty="0">
                <a:solidFill>
                  <a:srgbClr val="FF0000"/>
                </a:solidFill>
                <a:latin typeface="Sylfaen" pitchFamily="18" charset="0"/>
              </a:rPr>
              <a:t>Cu(</a:t>
            </a:r>
            <a:r>
              <a:rPr lang="en-US" sz="2400" b="1" dirty="0" err="1">
                <a:solidFill>
                  <a:srgbClr val="FF0000"/>
                </a:solidFill>
                <a:latin typeface="Sylfaen" pitchFamily="18" charset="0"/>
              </a:rPr>
              <a:t>p,n</a:t>
            </a:r>
            <a:r>
              <a:rPr lang="en-US" sz="2400" b="1" dirty="0">
                <a:solidFill>
                  <a:srgbClr val="FF0000"/>
                </a:solidFill>
                <a:latin typeface="Sylfaen" pitchFamily="18" charset="0"/>
              </a:rPr>
              <a:t>)</a:t>
            </a:r>
            <a:r>
              <a:rPr lang="en-US" sz="2400" b="1" baseline="30000" dirty="0">
                <a:solidFill>
                  <a:srgbClr val="FF0000"/>
                </a:solidFill>
                <a:latin typeface="Sylfaen" pitchFamily="18" charset="0"/>
              </a:rPr>
              <a:t>65</a:t>
            </a:r>
            <a:r>
              <a:rPr lang="en-US" sz="2400" b="1" dirty="0">
                <a:solidFill>
                  <a:srgbClr val="FF0000"/>
                </a:solidFill>
                <a:latin typeface="Sylfaen" pitchFamily="18" charset="0"/>
              </a:rPr>
              <a:t>Zn </a:t>
            </a:r>
            <a:r>
              <a:rPr lang="en-GB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 for each monitor target.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latin typeface="Sylfaen" pitchFamily="18" charset="0"/>
                <a:cs typeface="Times New Roman" pitchFamily="18" charset="0"/>
              </a:rPr>
              <a:t>                       </a:t>
            </a:r>
            <a:r>
              <a:rPr lang="el-GR" sz="2400" b="1" i="1" dirty="0">
                <a:latin typeface="Sylfaen" pitchFamily="18" charset="0"/>
                <a:cs typeface="Times New Roman" pitchFamily="18" charset="0"/>
              </a:rPr>
              <a:t>σ</a:t>
            </a:r>
            <a:r>
              <a:rPr lang="en-US" sz="2400" b="1" i="1" dirty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400" b="1" i="1" baseline="-25000" dirty="0">
                <a:latin typeface="Sylfaen" pitchFamily="18" charset="0"/>
                <a:cs typeface="Times New Roman" pitchFamily="18" charset="0"/>
              </a:rPr>
              <a:t>mi</a:t>
            </a:r>
            <a:r>
              <a:rPr lang="en-US" sz="2400" b="1" i="1" dirty="0">
                <a:latin typeface="Sylfaen" pitchFamily="18" charset="0"/>
                <a:cs typeface="Times New Roman" pitchFamily="18" charset="0"/>
              </a:rPr>
              <a:t> = </a:t>
            </a:r>
            <a:r>
              <a:rPr lang="ru-RU" sz="2400" b="1" i="1" dirty="0">
                <a:latin typeface="Sylfaen" pitchFamily="18" charset="0"/>
                <a:cs typeface="Times New Roman" pitchFamily="18" charset="0"/>
              </a:rPr>
              <a:t>∫ </a:t>
            </a:r>
            <a:r>
              <a:rPr lang="en-US" sz="2400" b="1" i="1" dirty="0" err="1" smtClean="0">
                <a:latin typeface="Sylfaen" pitchFamily="18" charset="0"/>
                <a:cs typeface="Times New Roman" pitchFamily="18" charset="0"/>
              </a:rPr>
              <a:t>σ</a:t>
            </a:r>
            <a:r>
              <a:rPr lang="en-US" sz="2400" b="1" i="1" baseline="-25000" dirty="0" err="1" smtClean="0">
                <a:latin typeface="Sylfaen" pitchFamily="18" charset="0"/>
                <a:cs typeface="Times New Roman" pitchFamily="18" charset="0"/>
              </a:rPr>
              <a:t>m</a:t>
            </a:r>
            <a:r>
              <a:rPr lang="ru-RU" sz="2400" b="1" i="1" dirty="0" smtClean="0">
                <a:latin typeface="Sylfae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latin typeface="Sylfaen" pitchFamily="18" charset="0"/>
                <a:cs typeface="Times New Roman" pitchFamily="18" charset="0"/>
              </a:rPr>
              <a:t>E</a:t>
            </a:r>
            <a:r>
              <a:rPr lang="en-US" sz="2400" b="1" i="1" baseline="-25000" dirty="0" err="1">
                <a:latin typeface="Sylfaen" pitchFamily="18" charset="0"/>
                <a:cs typeface="Times New Roman" pitchFamily="18" charset="0"/>
              </a:rPr>
              <a:t>p</a:t>
            </a:r>
            <a:r>
              <a:rPr lang="ru-RU" sz="2400" b="1" i="1" dirty="0">
                <a:latin typeface="Sylfaen" pitchFamily="18" charset="0"/>
                <a:cs typeface="Times New Roman" pitchFamily="18" charset="0"/>
              </a:rPr>
              <a:t>)·</a:t>
            </a:r>
            <a:r>
              <a:rPr lang="en-US" sz="2400" b="1" i="1" dirty="0">
                <a:latin typeface="Sylfaen" pitchFamily="18" charset="0"/>
                <a:cs typeface="Times New Roman" pitchFamily="18" charset="0"/>
              </a:rPr>
              <a:t>f</a:t>
            </a:r>
            <a:r>
              <a:rPr lang="ru-RU" sz="2400" b="1" i="1" dirty="0">
                <a:latin typeface="Sylfae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latin typeface="Sylfaen" pitchFamily="18" charset="0"/>
                <a:cs typeface="Times New Roman" pitchFamily="18" charset="0"/>
              </a:rPr>
              <a:t>E</a:t>
            </a:r>
            <a:r>
              <a:rPr lang="en-US" sz="2400" b="1" i="1" baseline="-25000" dirty="0" err="1">
                <a:latin typeface="Sylfaen" pitchFamily="18" charset="0"/>
                <a:cs typeface="Times New Roman" pitchFamily="18" charset="0"/>
              </a:rPr>
              <a:t>p</a:t>
            </a:r>
            <a:r>
              <a:rPr lang="en-US" sz="2400" b="1" i="1" baseline="-25000" dirty="0">
                <a:latin typeface="Sylfae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Sylfaen" pitchFamily="18" charset="0"/>
                <a:cs typeface="Times New Roman" pitchFamily="18" charset="0"/>
              </a:rPr>
              <a:t>)·</a:t>
            </a:r>
            <a:r>
              <a:rPr lang="en-US" sz="2400" b="1" i="1" dirty="0" err="1">
                <a:latin typeface="Sylfaen" pitchFamily="18" charset="0"/>
                <a:cs typeface="Times New Roman" pitchFamily="18" charset="0"/>
              </a:rPr>
              <a:t>dE</a:t>
            </a:r>
            <a:r>
              <a:rPr lang="en-US" sz="2400" b="1" i="1" baseline="-25000" dirty="0" err="1">
                <a:latin typeface="Sylfaen" pitchFamily="18" charset="0"/>
                <a:cs typeface="Times New Roman" pitchFamily="18" charset="0"/>
              </a:rPr>
              <a:t>p</a:t>
            </a:r>
            <a:endParaRPr lang="en-US" sz="2400" b="1" i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32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534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yield values </a:t>
            </a:r>
            <a:r>
              <a:rPr lang="en-US" sz="2400" b="1" i="1" dirty="0">
                <a:solidFill>
                  <a:srgbClr val="FF0000"/>
                </a:solidFill>
                <a:latin typeface="Sylfaen" pitchFamily="18" charset="0"/>
              </a:rPr>
              <a:t>(</a:t>
            </a:r>
            <a:r>
              <a:rPr lang="en-US" sz="2400" b="1" i="1" dirty="0" err="1">
                <a:solidFill>
                  <a:srgbClr val="CC0000"/>
                </a:solidFill>
                <a:latin typeface="Sylfaen" pitchFamily="18" charset="0"/>
              </a:rPr>
              <a:t>Y</a:t>
            </a:r>
            <a:r>
              <a:rPr lang="en-US" sz="2400" b="1" i="1" baseline="-25000" dirty="0" err="1">
                <a:solidFill>
                  <a:srgbClr val="CC0000"/>
                </a:solidFill>
                <a:latin typeface="Sylfaen" pitchFamily="18" charset="0"/>
              </a:rPr>
              <a:t>mi</a:t>
            </a:r>
            <a:r>
              <a:rPr lang="en-US" sz="2400" b="1" i="1" dirty="0">
                <a:solidFill>
                  <a:srgbClr val="CC0000"/>
                </a:solidFill>
                <a:latin typeface="Sylfaen" pitchFamily="18" charset="0"/>
              </a:rPr>
              <a:t>) </a:t>
            </a:r>
            <a:r>
              <a:rPr lang="en-GB" sz="2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the corresponding cross-sections </a:t>
            </a:r>
            <a:r>
              <a:rPr lang="en-US" sz="2400" b="1" i="1" dirty="0">
                <a:solidFill>
                  <a:srgbClr val="7030A0"/>
                </a:solidFill>
                <a:latin typeface="Sylfaen" pitchFamily="18" charset="0"/>
              </a:rPr>
              <a:t>(</a:t>
            </a:r>
            <a:r>
              <a:rPr lang="el-GR" sz="2400" b="1" i="1" dirty="0">
                <a:solidFill>
                  <a:srgbClr val="7030A0"/>
                </a:solidFill>
                <a:latin typeface="Sylfaen" pitchFamily="18" charset="0"/>
                <a:cs typeface="Times New Roman" pitchFamily="18" charset="0"/>
              </a:rPr>
              <a:t>σ</a:t>
            </a:r>
            <a:r>
              <a:rPr lang="en-US" sz="2400" b="1" i="1" baseline="-25000" dirty="0">
                <a:solidFill>
                  <a:srgbClr val="7030A0"/>
                </a:solidFill>
                <a:latin typeface="Sylfaen" pitchFamily="18" charset="0"/>
                <a:cs typeface="Times New Roman" pitchFamily="18" charset="0"/>
              </a:rPr>
              <a:t>mi</a:t>
            </a:r>
            <a:r>
              <a:rPr lang="en-US" sz="2400" b="1" i="1" dirty="0">
                <a:solidFill>
                  <a:srgbClr val="7030A0"/>
                </a:solidFill>
                <a:latin typeface="Sylfaen" pitchFamily="18" charset="0"/>
                <a:cs typeface="Times New Roman" pitchFamily="18" charset="0"/>
              </a:rPr>
              <a:t>)</a:t>
            </a:r>
            <a:r>
              <a:rPr lang="ru-RU" sz="2400" b="1" i="1" dirty="0">
                <a:solidFill>
                  <a:srgbClr val="7030A0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irradiated copper foils obtained as a result of gamma-spectroscopic analysis make it possible to estimate the proton beam current </a:t>
            </a:r>
            <a:r>
              <a:rPr lang="en-US" sz="2400" b="1" i="1" dirty="0">
                <a:latin typeface="Sylfaen" pitchFamily="18" charset="0"/>
              </a:rPr>
              <a:t>I </a:t>
            </a:r>
            <a:r>
              <a:rPr lang="en-US" sz="2400" b="1" i="1" baseline="-25000" dirty="0">
                <a:latin typeface="Sylfaen" pitchFamily="18" charset="0"/>
              </a:rPr>
              <a:t>pi  </a:t>
            </a:r>
            <a:r>
              <a:rPr lang="en-US" sz="2400" dirty="0">
                <a:latin typeface="Sylfaen" pitchFamily="18" charset="0"/>
              </a:rPr>
              <a:t>(i=1..6)  </a:t>
            </a:r>
            <a:r>
              <a:rPr lang="en-GB" sz="2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each copper foil.</a:t>
            </a:r>
            <a:r>
              <a:rPr lang="en-US" sz="2400" dirty="0">
                <a:latin typeface="Sylfae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latin typeface="Sylfaen" pitchFamily="18" charset="0"/>
              </a:rPr>
              <a:t>                               I </a:t>
            </a:r>
            <a:r>
              <a:rPr lang="en-US" sz="2400" b="1" i="1" baseline="-25000" dirty="0">
                <a:latin typeface="Sylfaen" pitchFamily="18" charset="0"/>
              </a:rPr>
              <a:t>pi</a:t>
            </a:r>
            <a:r>
              <a:rPr lang="en-US" sz="2400" b="1" i="1" dirty="0">
                <a:latin typeface="Sylfaen" pitchFamily="18" charset="0"/>
              </a:rPr>
              <a:t> = </a:t>
            </a:r>
            <a:r>
              <a:rPr lang="en-US" sz="2400" b="1" i="1" dirty="0" err="1">
                <a:latin typeface="Sylfaen" pitchFamily="18" charset="0"/>
              </a:rPr>
              <a:t>Y</a:t>
            </a:r>
            <a:r>
              <a:rPr lang="en-US" sz="2400" b="1" i="1" baseline="-25000" dirty="0" err="1">
                <a:latin typeface="Sylfaen" pitchFamily="18" charset="0"/>
              </a:rPr>
              <a:t>mi</a:t>
            </a:r>
            <a:r>
              <a:rPr lang="en-US" sz="2400" b="1" i="1" baseline="-25000" dirty="0">
                <a:latin typeface="Sylfaen" pitchFamily="18" charset="0"/>
              </a:rPr>
              <a:t>  </a:t>
            </a:r>
            <a:r>
              <a:rPr lang="en-US" sz="2400" b="1" i="1" dirty="0">
                <a:latin typeface="Sylfaen" pitchFamily="18" charset="0"/>
              </a:rPr>
              <a:t>/ (</a:t>
            </a:r>
            <a:r>
              <a:rPr lang="el-GR" sz="2400" b="1" i="1" dirty="0">
                <a:latin typeface="Sylfaen" pitchFamily="18" charset="0"/>
              </a:rPr>
              <a:t>ν</a:t>
            </a:r>
            <a:r>
              <a:rPr lang="en-US" sz="2400" b="1" i="1" baseline="-25000" dirty="0">
                <a:latin typeface="Sylfaen" pitchFamily="18" charset="0"/>
              </a:rPr>
              <a:t>mi</a:t>
            </a:r>
            <a:r>
              <a:rPr lang="en-US" sz="2400" b="1" i="1" dirty="0">
                <a:latin typeface="Sylfaen" pitchFamily="18" charset="0"/>
              </a:rPr>
              <a:t>  x </a:t>
            </a:r>
            <a:r>
              <a:rPr lang="el-GR" sz="2400" b="1" i="1" dirty="0">
                <a:latin typeface="Sylfaen" pitchFamily="18" charset="0"/>
                <a:cs typeface="Times New Roman" pitchFamily="18" charset="0"/>
              </a:rPr>
              <a:t>σ</a:t>
            </a:r>
            <a:r>
              <a:rPr lang="en-US" sz="2400" b="1" i="1" dirty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400" b="1" i="1" baseline="-25000" dirty="0">
                <a:latin typeface="Sylfaen" pitchFamily="18" charset="0"/>
                <a:cs typeface="Times New Roman" pitchFamily="18" charset="0"/>
              </a:rPr>
              <a:t>mi </a:t>
            </a:r>
            <a:r>
              <a:rPr lang="en-US" sz="2400" b="1" i="1" dirty="0">
                <a:latin typeface="Sylfae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ν</a:t>
            </a:r>
            <a:r>
              <a:rPr lang="en-US" sz="2200" b="1" i="1" baseline="-25000" dirty="0" err="1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m</a:t>
            </a:r>
            <a:r>
              <a:rPr lang="en-US" sz="2200" i="1" baseline="-25000" dirty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Sylfaen" pitchFamily="18" charset="0"/>
                <a:cs typeface="Times New Roman" pitchFamily="18" charset="0"/>
              </a:rPr>
              <a:t>– </a:t>
            </a:r>
            <a:r>
              <a:rPr lang="en-GB" sz="2200" dirty="0">
                <a:latin typeface="Sylfaen" pitchFamily="18" charset="0"/>
                <a:cs typeface="Times New Roman" pitchFamily="18" charset="0"/>
              </a:rPr>
              <a:t>surface density of target nuclei cm</a:t>
            </a:r>
            <a:r>
              <a:rPr lang="en-GB" sz="2200" baseline="30000" dirty="0">
                <a:latin typeface="Sylfaen" pitchFamily="18" charset="0"/>
                <a:cs typeface="Times New Roman" pitchFamily="18" charset="0"/>
              </a:rPr>
              <a:t>-2</a:t>
            </a:r>
            <a:endParaRPr lang="en-US" sz="2200" baseline="30000" dirty="0">
              <a:latin typeface="Sylfae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Sylfae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i="1" dirty="0">
              <a:latin typeface="Sylfaen" pitchFamily="18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895600" y="4419600"/>
          <a:ext cx="232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r:id="rId3" imgW="26822400" imgH="9753600" progId="">
                  <p:embed/>
                </p:oleObj>
              </mc:Choice>
              <mc:Fallback>
                <p:oleObj r:id="rId3" imgW="26822400" imgH="97536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19600"/>
                        <a:ext cx="2324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5373469"/>
            <a:ext cx="784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latin typeface="Sylfaen" pitchFamily="18" charset="0"/>
                <a:cs typeface="Times New Roman" pitchFamily="18" charset="0"/>
              </a:rPr>
              <a:t>N</a:t>
            </a:r>
            <a:r>
              <a:rPr lang="en-US" sz="2200" b="1" i="1" baseline="-25000" dirty="0">
                <a:latin typeface="Sylfaen" pitchFamily="18" charset="0"/>
                <a:cs typeface="Times New Roman" pitchFamily="18" charset="0"/>
              </a:rPr>
              <a:t>A</a:t>
            </a:r>
            <a:r>
              <a:rPr lang="en-US" sz="2200" i="1" baseline="-25000" dirty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Sylfaen" pitchFamily="18" charset="0"/>
                <a:cs typeface="Times New Roman" pitchFamily="18" charset="0"/>
              </a:rPr>
              <a:t>–</a:t>
            </a:r>
            <a:r>
              <a:rPr lang="en-US" sz="2200" dirty="0">
                <a:latin typeface="Sylfaen" pitchFamily="18" charset="0"/>
                <a:cs typeface="Times New Roman" pitchFamily="18" charset="0"/>
              </a:rPr>
              <a:t> Avogadro's constant, </a:t>
            </a:r>
            <a:r>
              <a:rPr lang="en-US" sz="2200" b="1" i="1" dirty="0">
                <a:latin typeface="Sylfaen" pitchFamily="18" charset="0"/>
                <a:cs typeface="Times New Roman" pitchFamily="18" charset="0"/>
              </a:rPr>
              <a:t>A</a:t>
            </a:r>
            <a:r>
              <a:rPr lang="en-US" sz="2200" b="1" i="1" baseline="-25000" dirty="0">
                <a:latin typeface="Sylfaen" pitchFamily="18" charset="0"/>
                <a:cs typeface="Times New Roman" pitchFamily="18" charset="0"/>
              </a:rPr>
              <a:t>m</a:t>
            </a:r>
            <a:r>
              <a:rPr lang="en-US" sz="2200" i="1" baseline="-25000" dirty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Sylfaen" pitchFamily="18" charset="0"/>
              </a:rPr>
              <a:t>– </a:t>
            </a:r>
            <a:r>
              <a:rPr lang="en-US" sz="2200" dirty="0">
                <a:latin typeface="Sylfaen" pitchFamily="18" charset="0"/>
              </a:rPr>
              <a:t>atomic mass, </a:t>
            </a:r>
            <a:r>
              <a:rPr lang="en-US" sz="2200" i="1" dirty="0" err="1">
                <a:latin typeface="Sylfaen" pitchFamily="18" charset="0"/>
              </a:rPr>
              <a:t>f</a:t>
            </a:r>
            <a:r>
              <a:rPr lang="en-US" sz="2200" b="1" i="1" baseline="-25000" dirty="0" err="1">
                <a:latin typeface="Sylfaen" pitchFamily="18" charset="0"/>
                <a:cs typeface="Times New Roman" pitchFamily="18" charset="0"/>
              </a:rPr>
              <a:t>m</a:t>
            </a:r>
            <a:r>
              <a:rPr lang="en-US" sz="2200" b="1" i="1" baseline="-25000" dirty="0"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200" b="1" i="1" dirty="0">
                <a:latin typeface="Sylfaen" pitchFamily="18" charset="0"/>
                <a:cs typeface="Times New Roman" pitchFamily="18" charset="0"/>
              </a:rPr>
              <a:t>- </a:t>
            </a:r>
            <a:r>
              <a:rPr lang="en-GB" sz="2200" dirty="0">
                <a:latin typeface="Sylfaen" pitchFamily="18" charset="0"/>
                <a:cs typeface="Times New Roman" pitchFamily="18" charset="0"/>
              </a:rPr>
              <a:t>relative abundance of a given isotope</a:t>
            </a:r>
            <a:endParaRPr lang="en-US" sz="2200" dirty="0">
              <a:latin typeface="Sylfaen" pitchFamily="18" charset="0"/>
            </a:endParaRPr>
          </a:p>
          <a:p>
            <a:r>
              <a:rPr lang="en-US" sz="2200" dirty="0">
                <a:latin typeface="Sylfae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713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Estimation of the cross section of the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baseline="30000" dirty="0">
                <a:solidFill>
                  <a:srgbClr val="C00000"/>
                </a:solidFill>
                <a:latin typeface="Sylfaen" pitchFamily="18" charset="0"/>
              </a:rPr>
              <a:t>7</a:t>
            </a:r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Li(</a:t>
            </a:r>
            <a:r>
              <a:rPr lang="en-US" sz="2400" b="1" dirty="0" err="1">
                <a:solidFill>
                  <a:srgbClr val="C00000"/>
                </a:solidFill>
                <a:latin typeface="Sylfaen" pitchFamily="18" charset="0"/>
              </a:rPr>
              <a:t>p,n</a:t>
            </a:r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)</a:t>
            </a:r>
            <a:r>
              <a:rPr lang="en-US" sz="2400" b="1" baseline="30000" dirty="0">
                <a:solidFill>
                  <a:srgbClr val="C00000"/>
                </a:solidFill>
                <a:latin typeface="Sylfaen" pitchFamily="18" charset="0"/>
              </a:rPr>
              <a:t>7</a:t>
            </a:r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Be</a:t>
            </a:r>
            <a:r>
              <a:rPr lang="en-US" sz="2400" b="1" dirty="0">
                <a:latin typeface="Sylfaen" pitchFamily="18" charset="0"/>
              </a:rPr>
              <a:t>  </a:t>
            </a:r>
            <a:r>
              <a:rPr lang="en-GB" sz="24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</a:t>
            </a:r>
            <a:r>
              <a:rPr lang="en-GB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occurring as a result of irradiation in each </a:t>
            </a:r>
            <a:r>
              <a:rPr lang="en-GB" sz="2400" b="1" dirty="0" err="1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</a:t>
            </a:r>
            <a:r>
              <a:rPr lang="en-GB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target.</a:t>
            </a:r>
            <a:endParaRPr lang="en-US" sz="2400" b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724400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Sylfaen" panose="010A0502050306030303" pitchFamily="18" charset="0"/>
              </a:rPr>
              <a:t>Gamma-spectroscopic analysis of irradiated </a:t>
            </a:r>
            <a:r>
              <a:rPr lang="en-GB" sz="2200" dirty="0" err="1">
                <a:latin typeface="Sylfaen" panose="010A0502050306030303" pitchFamily="18" charset="0"/>
              </a:rPr>
              <a:t>LiF</a:t>
            </a:r>
            <a:r>
              <a:rPr lang="en-GB" sz="2200" dirty="0">
                <a:latin typeface="Sylfaen" panose="010A0502050306030303" pitchFamily="18" charset="0"/>
              </a:rPr>
              <a:t> samples identified the </a:t>
            </a:r>
            <a:r>
              <a:rPr lang="en-GB" sz="2200" b="1" baseline="30000" dirty="0">
                <a:solidFill>
                  <a:srgbClr val="C00000"/>
                </a:solidFill>
                <a:latin typeface="Sylfaen" panose="010A0502050306030303" pitchFamily="18" charset="0"/>
              </a:rPr>
              <a:t>7</a:t>
            </a:r>
            <a:r>
              <a:rPr lang="en-GB" sz="2200" b="1" dirty="0">
                <a:solidFill>
                  <a:srgbClr val="C00000"/>
                </a:solidFill>
                <a:latin typeface="Sylfaen" panose="010A0502050306030303" pitchFamily="18" charset="0"/>
              </a:rPr>
              <a:t>Be</a:t>
            </a:r>
            <a:r>
              <a:rPr lang="en-GB" sz="2200" dirty="0">
                <a:latin typeface="Sylfaen" panose="010A0502050306030303" pitchFamily="18" charset="0"/>
              </a:rPr>
              <a:t> nucleus by detecting the accompanying beta decay, a characteristic gamma quantum with an energy of </a:t>
            </a:r>
            <a:r>
              <a:rPr lang="en-GB" sz="22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E</a:t>
            </a:r>
            <a:r>
              <a:rPr lang="en-GB" sz="2200" b="1" baseline="-25000" dirty="0" err="1">
                <a:solidFill>
                  <a:srgbClr val="C00000"/>
                </a:solidFill>
                <a:latin typeface="Sylfaen" panose="010A0502050306030303" pitchFamily="18" charset="0"/>
              </a:rPr>
              <a:t>γ</a:t>
            </a:r>
            <a:r>
              <a:rPr lang="en-GB" sz="2200" b="1" dirty="0">
                <a:solidFill>
                  <a:srgbClr val="C00000"/>
                </a:solidFill>
                <a:latin typeface="Sylfaen" panose="010A0502050306030303" pitchFamily="18" charset="0"/>
              </a:rPr>
              <a:t> = 477.6 </a:t>
            </a:r>
            <a:r>
              <a:rPr lang="en-GB" sz="22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keV</a:t>
            </a:r>
            <a:r>
              <a:rPr lang="en-GB" sz="2200" b="1" dirty="0">
                <a:solidFill>
                  <a:srgbClr val="C00000"/>
                </a:solidFill>
                <a:latin typeface="Sylfaen" panose="010A0502050306030303" pitchFamily="18" charset="0"/>
              </a:rPr>
              <a:t> (</a:t>
            </a:r>
            <a:r>
              <a:rPr lang="en-GB" sz="22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I</a:t>
            </a:r>
            <a:r>
              <a:rPr lang="en-GB" sz="2200" b="1" baseline="-25000" dirty="0" err="1">
                <a:solidFill>
                  <a:srgbClr val="C00000"/>
                </a:solidFill>
                <a:latin typeface="Sylfaen" panose="010A0502050306030303" pitchFamily="18" charset="0"/>
              </a:rPr>
              <a:t>γ</a:t>
            </a:r>
            <a:r>
              <a:rPr lang="en-GB" sz="2200" b="1" dirty="0">
                <a:solidFill>
                  <a:srgbClr val="C00000"/>
                </a:solidFill>
                <a:latin typeface="Sylfaen" panose="010A0502050306030303" pitchFamily="18" charset="0"/>
              </a:rPr>
              <a:t> = 10.44%).</a:t>
            </a:r>
            <a:r>
              <a:rPr lang="en-GB" sz="2200" dirty="0">
                <a:latin typeface="Sylfaen" panose="010A0502050306030303" pitchFamily="18" charset="0"/>
              </a:rPr>
              <a:t> The reliability of the identification was verified by comparing the half-life of </a:t>
            </a:r>
            <a:r>
              <a:rPr lang="en-GB" sz="2200" b="1" baseline="30000" dirty="0">
                <a:solidFill>
                  <a:srgbClr val="C00000"/>
                </a:solidFill>
                <a:latin typeface="Sylfaen" panose="010A0502050306030303" pitchFamily="18" charset="0"/>
              </a:rPr>
              <a:t>7</a:t>
            </a:r>
            <a:r>
              <a:rPr lang="en-GB" sz="2200" b="1" dirty="0">
                <a:solidFill>
                  <a:srgbClr val="C00000"/>
                </a:solidFill>
                <a:latin typeface="Sylfaen" panose="010A0502050306030303" pitchFamily="18" charset="0"/>
              </a:rPr>
              <a:t>Be</a:t>
            </a:r>
            <a:r>
              <a:rPr lang="en-GB" sz="2200" dirty="0">
                <a:latin typeface="Sylfaen" panose="010A0502050306030303" pitchFamily="18" charset="0"/>
              </a:rPr>
              <a:t> with the obtained value </a:t>
            </a:r>
            <a:r>
              <a:rPr lang="en-GB" sz="2200" b="1" dirty="0">
                <a:solidFill>
                  <a:srgbClr val="C00000"/>
                </a:solidFill>
                <a:latin typeface="Sylfaen" panose="010A0502050306030303" pitchFamily="18" charset="0"/>
              </a:rPr>
              <a:t>T</a:t>
            </a:r>
            <a:r>
              <a:rPr lang="en-GB" sz="2200" b="1" baseline="-25000" dirty="0">
                <a:solidFill>
                  <a:srgbClr val="C00000"/>
                </a:solidFill>
                <a:latin typeface="Sylfaen" panose="010A0502050306030303" pitchFamily="18" charset="0"/>
              </a:rPr>
              <a:t>1/2</a:t>
            </a:r>
            <a:r>
              <a:rPr lang="en-GB" sz="2200" b="1" dirty="0">
                <a:solidFill>
                  <a:srgbClr val="C00000"/>
                </a:solidFill>
                <a:latin typeface="Sylfaen" panose="010A0502050306030303" pitchFamily="18" charset="0"/>
              </a:rPr>
              <a:t> = 54.2 ± 2.4 days.</a:t>
            </a:r>
          </a:p>
          <a:p>
            <a:r>
              <a:rPr lang="en-GB" sz="2200" dirty="0">
                <a:latin typeface="Sylfaen" panose="010A0502050306030303" pitchFamily="18" charset="0"/>
              </a:rPr>
              <a:t>For each </a:t>
            </a:r>
            <a:r>
              <a:rPr lang="en-GB" sz="2200" dirty="0" err="1">
                <a:latin typeface="Sylfaen" panose="010A0502050306030303" pitchFamily="18" charset="0"/>
              </a:rPr>
              <a:t>LiF</a:t>
            </a:r>
            <a:r>
              <a:rPr lang="en-GB" sz="2200" dirty="0">
                <a:latin typeface="Sylfaen" panose="010A0502050306030303" pitchFamily="18" charset="0"/>
              </a:rPr>
              <a:t> sample, the yield </a:t>
            </a:r>
            <a:r>
              <a:rPr lang="en-US" sz="2200" b="1" i="1" dirty="0">
                <a:solidFill>
                  <a:srgbClr val="C00000"/>
                </a:solidFill>
                <a:latin typeface="Sylfaen" pitchFamily="18" charset="0"/>
              </a:rPr>
              <a:t>(</a:t>
            </a:r>
            <a:r>
              <a:rPr lang="en-US" sz="2200" b="1" i="1" dirty="0" err="1">
                <a:solidFill>
                  <a:srgbClr val="C00000"/>
                </a:solidFill>
                <a:latin typeface="Sylfaen" pitchFamily="18" charset="0"/>
              </a:rPr>
              <a:t>Y</a:t>
            </a:r>
            <a:r>
              <a:rPr lang="en-US" sz="2200" b="1" i="1" baseline="-25000" dirty="0" err="1">
                <a:solidFill>
                  <a:srgbClr val="C00000"/>
                </a:solidFill>
                <a:latin typeface="Sylfaen" pitchFamily="18" charset="0"/>
              </a:rPr>
              <a:t>mi</a:t>
            </a:r>
            <a:r>
              <a:rPr lang="en-US" sz="2200" b="1" i="1" dirty="0">
                <a:solidFill>
                  <a:srgbClr val="C00000"/>
                </a:solidFill>
                <a:latin typeface="Sylfaen" pitchFamily="18" charset="0"/>
              </a:rPr>
              <a:t>)</a:t>
            </a:r>
            <a:r>
              <a:rPr lang="ru-RU" sz="2200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200" dirty="0">
                <a:latin typeface="Sylfaen" panose="010A0502050306030303" pitchFamily="18" charset="0"/>
              </a:rPr>
              <a:t>of the radioisotope </a:t>
            </a:r>
            <a:r>
              <a:rPr lang="en-GB" sz="2200" b="1" baseline="30000" dirty="0">
                <a:solidFill>
                  <a:srgbClr val="C00000"/>
                </a:solidFill>
                <a:latin typeface="Sylfaen" panose="010A0502050306030303" pitchFamily="18" charset="0"/>
              </a:rPr>
              <a:t>7</a:t>
            </a:r>
            <a:r>
              <a:rPr lang="en-GB" sz="2200" b="1" dirty="0">
                <a:solidFill>
                  <a:srgbClr val="C00000"/>
                </a:solidFill>
                <a:latin typeface="Sylfaen" panose="010A0502050306030303" pitchFamily="18" charset="0"/>
              </a:rPr>
              <a:t>Be</a:t>
            </a:r>
            <a:r>
              <a:rPr lang="en-GB" sz="2200" dirty="0">
                <a:latin typeface="Sylfaen" panose="010A0502050306030303" pitchFamily="18" charset="0"/>
              </a:rPr>
              <a:t> was calculated using gamma-spectroscopic analysis.</a:t>
            </a:r>
            <a:r>
              <a:rPr lang="en-US" sz="2200" b="1" dirty="0">
                <a:solidFill>
                  <a:srgbClr val="7030A0"/>
                </a:solidFill>
                <a:latin typeface="Sylfaen" pitchFamily="18" charset="0"/>
              </a:rPr>
              <a:t> </a:t>
            </a:r>
            <a:endParaRPr lang="en-US" sz="2200" b="1" i="1" dirty="0">
              <a:solidFill>
                <a:srgbClr val="7030A0"/>
              </a:solidFill>
              <a:latin typeface="Sylfaen" pitchFamily="18" charset="0"/>
            </a:endParaRPr>
          </a:p>
          <a:p>
            <a:r>
              <a:rPr lang="en-GB" sz="2200" dirty="0">
                <a:latin typeface="Sylfaen" panose="010A0502050306030303" pitchFamily="18" charset="0"/>
              </a:rPr>
              <a:t>Using the values ​​of the proton beam currents </a:t>
            </a:r>
            <a:r>
              <a:rPr lang="en-GB" sz="2200" dirty="0">
                <a:solidFill>
                  <a:srgbClr val="002060"/>
                </a:solidFill>
                <a:latin typeface="Sylfaen" panose="010A0502050306030303" pitchFamily="18" charset="0"/>
              </a:rPr>
              <a:t>passing through the copper foils</a:t>
            </a:r>
            <a:r>
              <a:rPr lang="en-GB" sz="2200" dirty="0">
                <a:latin typeface="Sylfaen" panose="010A0502050306030303" pitchFamily="18" charset="0"/>
              </a:rPr>
              <a:t>, the cross sections of the </a:t>
            </a:r>
            <a:r>
              <a:rPr lang="en-US" sz="2000" b="1" baseline="30000" dirty="0">
                <a:solidFill>
                  <a:srgbClr val="C00000"/>
                </a:solidFill>
                <a:latin typeface="Sylfaen" pitchFamily="18" charset="0"/>
              </a:rPr>
              <a:t>7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Li(</a:t>
            </a:r>
            <a:r>
              <a:rPr lang="en-US" sz="2000" b="1" dirty="0" err="1">
                <a:solidFill>
                  <a:srgbClr val="C00000"/>
                </a:solidFill>
                <a:latin typeface="Sylfaen" pitchFamily="18" charset="0"/>
              </a:rPr>
              <a:t>p,n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)</a:t>
            </a:r>
            <a:r>
              <a:rPr lang="en-US" sz="2000" b="1" baseline="30000" dirty="0">
                <a:solidFill>
                  <a:srgbClr val="C00000"/>
                </a:solidFill>
                <a:latin typeface="Sylfaen" pitchFamily="18" charset="0"/>
              </a:rPr>
              <a:t>7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Be</a:t>
            </a:r>
            <a:r>
              <a:rPr lang="en-GB" sz="2200" dirty="0">
                <a:latin typeface="Sylfaen" panose="010A0502050306030303" pitchFamily="18" charset="0"/>
              </a:rPr>
              <a:t> reaction can be estimated for each </a:t>
            </a:r>
            <a:r>
              <a:rPr lang="en-GB" sz="2200" b="1" dirty="0" err="1">
                <a:solidFill>
                  <a:srgbClr val="0070C0"/>
                </a:solidFill>
                <a:latin typeface="Sylfaen" panose="010A0502050306030303" pitchFamily="18" charset="0"/>
              </a:rPr>
              <a:t>LiF</a:t>
            </a:r>
            <a:r>
              <a:rPr lang="en-GB" sz="2200" dirty="0">
                <a:latin typeface="Sylfaen" panose="010A0502050306030303" pitchFamily="18" charset="0"/>
              </a:rPr>
              <a:t> target.</a:t>
            </a:r>
          </a:p>
          <a:p>
            <a:pPr marL="0" indent="0">
              <a:buNone/>
            </a:pPr>
            <a:r>
              <a:rPr lang="en-US" sz="2000" b="1" i="1" dirty="0">
                <a:latin typeface="Sylfaen" pitchFamily="18" charset="0"/>
              </a:rPr>
              <a:t>                                       </a:t>
            </a:r>
            <a:r>
              <a:rPr lang="el-GR" sz="2200" b="1" i="1" dirty="0">
                <a:latin typeface="Sylfaen" pitchFamily="18" charset="0"/>
                <a:cs typeface="Times New Roman" pitchFamily="18" charset="0"/>
              </a:rPr>
              <a:t>σ</a:t>
            </a:r>
            <a:r>
              <a:rPr lang="en-US" sz="2200" b="1" i="1" dirty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200" b="1" i="1" baseline="-25000" dirty="0" err="1">
                <a:latin typeface="Sylfaen" pitchFamily="18" charset="0"/>
                <a:cs typeface="Times New Roman" pitchFamily="18" charset="0"/>
              </a:rPr>
              <a:t>LBi</a:t>
            </a:r>
            <a:r>
              <a:rPr lang="en-US" sz="2200" b="1" i="1" baseline="-25000" dirty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latin typeface="Sylfaen" pitchFamily="18" charset="0"/>
              </a:rPr>
              <a:t>= </a:t>
            </a:r>
            <a:r>
              <a:rPr lang="en-US" sz="2200" b="1" i="1" dirty="0" err="1">
                <a:latin typeface="Sylfaen" pitchFamily="18" charset="0"/>
              </a:rPr>
              <a:t>Y</a:t>
            </a:r>
            <a:r>
              <a:rPr lang="en-US" sz="2200" b="1" i="1" baseline="-25000" dirty="0" err="1">
                <a:latin typeface="Sylfaen" pitchFamily="18" charset="0"/>
              </a:rPr>
              <a:t>Bei</a:t>
            </a:r>
            <a:r>
              <a:rPr lang="en-US" sz="2200" b="1" i="1" dirty="0">
                <a:latin typeface="Sylfaen" pitchFamily="18" charset="0"/>
              </a:rPr>
              <a:t>  / (</a:t>
            </a:r>
            <a:r>
              <a:rPr lang="el-GR" sz="2200" b="1" i="1" dirty="0">
                <a:latin typeface="Sylfaen" pitchFamily="18" charset="0"/>
              </a:rPr>
              <a:t>ν</a:t>
            </a:r>
            <a:r>
              <a:rPr lang="en-US" sz="2200" b="1" i="1" baseline="-25000" dirty="0" err="1">
                <a:latin typeface="Sylfaen" pitchFamily="18" charset="0"/>
              </a:rPr>
              <a:t>Lii</a:t>
            </a:r>
            <a:r>
              <a:rPr lang="en-US" sz="2200" b="1" i="1" dirty="0">
                <a:latin typeface="Sylfaen" pitchFamily="18" charset="0"/>
              </a:rPr>
              <a:t>  x </a:t>
            </a:r>
            <a:r>
              <a:rPr lang="en-US" sz="2200" b="1" i="1" dirty="0">
                <a:latin typeface="Sylfaen" pitchFamily="18" charset="0"/>
                <a:cs typeface="Times New Roman" pitchFamily="18" charset="0"/>
              </a:rPr>
              <a:t>I </a:t>
            </a:r>
            <a:r>
              <a:rPr lang="en-US" sz="2200" b="1" i="1" baseline="-25000" dirty="0" err="1">
                <a:latin typeface="Sylfaen" pitchFamily="18" charset="0"/>
                <a:cs typeface="Times New Roman" pitchFamily="18" charset="0"/>
              </a:rPr>
              <a:t>i</a:t>
            </a:r>
            <a:r>
              <a:rPr lang="en-US" sz="2200" b="1" i="1" baseline="-25000" dirty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latin typeface="Sylfaen" pitchFamily="18" charset="0"/>
                <a:cs typeface="Times New Roman" pitchFamily="18" charset="0"/>
              </a:rPr>
              <a:t>)</a:t>
            </a:r>
            <a:endParaRPr lang="en-US" sz="22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7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96962"/>
          </a:xfrm>
        </p:spPr>
        <p:txBody>
          <a:bodyPr>
            <a:noAutofit/>
          </a:bodyPr>
          <a:lstStyle/>
          <a:p>
            <a:r>
              <a:rPr lang="en-GB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Parameters of experimental targets, characteristics of the proton beam, and results of measuring the cross section of the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US" sz="2200" b="1" baseline="30000" dirty="0">
                <a:solidFill>
                  <a:srgbClr val="C00000"/>
                </a:solidFill>
                <a:latin typeface="Sylfaen" pitchFamily="18" charset="0"/>
              </a:rPr>
              <a:t>7</a:t>
            </a:r>
            <a:r>
              <a:rPr lang="en-US" sz="2200" b="1" dirty="0">
                <a:solidFill>
                  <a:srgbClr val="C00000"/>
                </a:solidFill>
                <a:latin typeface="Sylfaen" pitchFamily="18" charset="0"/>
              </a:rPr>
              <a:t>Li(</a:t>
            </a:r>
            <a:r>
              <a:rPr lang="en-US" sz="2200" b="1" dirty="0" err="1">
                <a:solidFill>
                  <a:srgbClr val="C00000"/>
                </a:solidFill>
                <a:latin typeface="Sylfaen" pitchFamily="18" charset="0"/>
              </a:rPr>
              <a:t>p,n</a:t>
            </a:r>
            <a:r>
              <a:rPr lang="en-US" sz="2200" b="1" dirty="0">
                <a:solidFill>
                  <a:srgbClr val="C00000"/>
                </a:solidFill>
                <a:latin typeface="Sylfaen" pitchFamily="18" charset="0"/>
              </a:rPr>
              <a:t>)</a:t>
            </a:r>
            <a:r>
              <a:rPr lang="en-US" sz="2200" b="1" baseline="30000" dirty="0">
                <a:solidFill>
                  <a:srgbClr val="C00000"/>
                </a:solidFill>
                <a:latin typeface="Sylfaen" pitchFamily="18" charset="0"/>
              </a:rPr>
              <a:t>7</a:t>
            </a:r>
            <a:r>
              <a:rPr lang="en-US" sz="2200" b="1" dirty="0">
                <a:solidFill>
                  <a:srgbClr val="C00000"/>
                </a:solidFill>
                <a:latin typeface="Sylfaen" pitchFamily="18" charset="0"/>
              </a:rPr>
              <a:t>Be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b="1" dirty="0">
                <a:solidFill>
                  <a:srgbClr val="002060"/>
                </a:solidFill>
                <a:latin typeface="Sylfaen" panose="010A0502050306030303" pitchFamily="18" charset="0"/>
              </a:rPr>
              <a:t>reaction</a:t>
            </a:r>
            <a:r>
              <a:rPr lang="en-GB" sz="2200" dirty="0">
                <a:latin typeface="Sylfaen" panose="010A0502050306030303" pitchFamily="18" charset="0"/>
              </a:rPr>
              <a:t>.</a:t>
            </a:r>
            <a:endParaRPr lang="en-US" sz="2200" dirty="0">
              <a:latin typeface="Sylfaen" panose="010A050205030603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363281"/>
              </p:ext>
            </p:extLst>
          </p:nvPr>
        </p:nvGraphicFramePr>
        <p:xfrm>
          <a:off x="723899" y="1752600"/>
          <a:ext cx="7696201" cy="4582434"/>
        </p:xfrm>
        <a:graphic>
          <a:graphicData uri="http://schemas.openxmlformats.org/drawingml/2006/table">
            <a:tbl>
              <a:tblPr/>
              <a:tblGrid>
                <a:gridCol w="405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1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7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62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7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7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0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Subtarget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and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Thickness or mass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4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400" baseline="-250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400" baseline="-25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(MeV)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1400" baseline="-250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Li</a:t>
                      </a:r>
                      <a:r>
                        <a:rPr lang="en-US" sz="1400" baseline="-25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mb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Li(</a:t>
                      </a:r>
                      <a:r>
                        <a:rPr lang="en-US" sz="14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p,n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4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400" baseline="-25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(in 10</a:t>
                      </a:r>
                      <a:r>
                        <a:rPr lang="en-US" sz="14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/sec)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baseline="-250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aseline="-25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(in µA)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Cu1  d=25.4 µm, m= 0,0232g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16.05±0.17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11.48±0.96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0.234±0.019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LiF1  d=107 µm, m= 0,034g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15.54±0.28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Calibri"/>
                        </a:rPr>
                        <a:t>31.34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±3.43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31.73±2.18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0.226±0.019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Cu2  d=25.4 µm, m= 0,0225g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14.50±0.19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17.61±1.75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0.216±0.021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3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LiF2 d=119 µm, m= 0,034g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13.96±0.31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Calibri"/>
                        </a:rPr>
                        <a:t>36.78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±4.07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33.81±2.49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0.201±0.019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Cu3  d=25.4 µm, m= 0,0222g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12.69±0.21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26.98±2.16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0.194±0.016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5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LiF3 d=117 µm, m= 0,034g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12.17±0.37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Calibri"/>
                        </a:rPr>
                        <a:t>42.96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±5.0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34. 25±2.58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0.181±0.017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Cu 4  d=25.4 µm, m= 0,0232g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10.78±0.44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34.73±2.83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0.171±0.012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24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Gr m=0.0402g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400" baseline="-250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Li</a:t>
                      </a:r>
                      <a:r>
                        <a:rPr lang="en-US" sz="1400" baseline="-25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in </a:t>
                      </a:r>
                      <a:r>
                        <a:rPr lang="en-US" sz="1400" baseline="-250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Qaj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=34.01±5.35mg/kg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9.93±0.26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66.93±7.2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(8.45±2.61)*10</a:t>
                      </a:r>
                      <a:r>
                        <a:rPr lang="en-US" sz="14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0.198±0.015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Cu5  d=25.4 µm, m= 0,0205g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7.28±0.30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32.56±2.37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0.287±0.026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04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LiF4 d=125 µm, m= 0,0331g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6.25±0.38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129.7±26.3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104.54±7.22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0.168±0.032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656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E657F6-5AAB-435D-8BA9-7995A3DD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Sylfaen" pitchFamily="18" charset="0"/>
              </a:rPr>
              <a:t>Cross </a:t>
            </a:r>
            <a:r>
              <a:rPr lang="en-GB" sz="2800" b="1" dirty="0" smtClean="0">
                <a:solidFill>
                  <a:srgbClr val="7030A0"/>
                </a:solidFill>
                <a:latin typeface="Sylfaen" pitchFamily="18" charset="0"/>
              </a:rPr>
              <a:t>section of </a:t>
            </a:r>
            <a:r>
              <a:rPr lang="en-GB" sz="2800" b="1" dirty="0">
                <a:solidFill>
                  <a:srgbClr val="7030A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</a:t>
            </a:r>
            <a:r>
              <a:rPr lang="ru-RU" sz="2800" b="1" dirty="0">
                <a:solidFill>
                  <a:srgbClr val="7030A0"/>
                </a:solidFill>
                <a:latin typeface="Sylfaen" pitchFamily="18" charset="0"/>
              </a:rPr>
              <a:t> </a:t>
            </a:r>
            <a:r>
              <a:rPr lang="en-US" sz="2800" b="1" baseline="30000" dirty="0">
                <a:solidFill>
                  <a:srgbClr val="C00000"/>
                </a:solidFill>
                <a:latin typeface="Sylfaen" pitchFamily="18" charset="0"/>
              </a:rPr>
              <a:t>7</a:t>
            </a:r>
            <a:r>
              <a:rPr lang="en-US" sz="2800" b="1" dirty="0">
                <a:solidFill>
                  <a:srgbClr val="C00000"/>
                </a:solidFill>
                <a:latin typeface="Sylfaen" pitchFamily="18" charset="0"/>
              </a:rPr>
              <a:t>Li(</a:t>
            </a:r>
            <a:r>
              <a:rPr lang="en-US" sz="2800" b="1" dirty="0" err="1">
                <a:solidFill>
                  <a:srgbClr val="C00000"/>
                </a:solidFill>
                <a:latin typeface="Sylfaen" pitchFamily="18" charset="0"/>
              </a:rPr>
              <a:t>p,n</a:t>
            </a:r>
            <a:r>
              <a:rPr lang="en-US" sz="2800" b="1" dirty="0">
                <a:solidFill>
                  <a:srgbClr val="C00000"/>
                </a:solidFill>
                <a:latin typeface="Sylfaen" pitchFamily="18" charset="0"/>
              </a:rPr>
              <a:t>)</a:t>
            </a:r>
            <a:r>
              <a:rPr lang="en-US" sz="2800" b="1" baseline="30000" dirty="0">
                <a:solidFill>
                  <a:srgbClr val="C00000"/>
                </a:solidFill>
                <a:latin typeface="Sylfaen" pitchFamily="18" charset="0"/>
              </a:rPr>
              <a:t>7</a:t>
            </a:r>
            <a:r>
              <a:rPr lang="en-US" sz="2800" b="1" dirty="0">
                <a:solidFill>
                  <a:srgbClr val="C00000"/>
                </a:solidFill>
                <a:latin typeface="Sylfaen" pitchFamily="18" charset="0"/>
              </a:rPr>
              <a:t>Be</a:t>
            </a:r>
            <a:endParaRPr lang="ru-RU" sz="2800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4" name="Content Placeholder 3" descr="fig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9455" y="1219200"/>
            <a:ext cx="7376345" cy="5264250"/>
          </a:xfrm>
        </p:spPr>
      </p:pic>
    </p:spTree>
    <p:extLst>
      <p:ext uri="{BB962C8B-B14F-4D97-AF65-F5344CB8AC3E}">
        <p14:creationId xmlns:p14="http://schemas.microsoft.com/office/powerpoint/2010/main" val="392996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Sylfaen" pitchFamily="18" charset="0"/>
              </a:rPr>
              <a:t>AANL </a:t>
            </a:r>
            <a:r>
              <a:rPr lang="en-GB" sz="3200" b="1" dirty="0">
                <a:solidFill>
                  <a:srgbClr val="7030A0"/>
                </a:solidFill>
                <a:latin typeface="Sylfaen" pitchFamily="18" charset="0"/>
              </a:rPr>
              <a:t>installations for conducting scientific and applied research.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458200" cy="41910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 b="1" dirty="0">
                <a:solidFill>
                  <a:srgbClr val="0070C0"/>
                </a:solidFill>
                <a:latin typeface="Sylfaen" pitchFamily="18" charset="0"/>
              </a:rPr>
              <a:t>Cyclotron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 C-18  </a:t>
            </a:r>
            <a:r>
              <a:rPr lang="en-US" sz="2400" b="1" dirty="0" err="1">
                <a:solidFill>
                  <a:srgbClr val="0070C0"/>
                </a:solidFill>
                <a:latin typeface="Sylfaen" pitchFamily="18" charset="0"/>
              </a:rPr>
              <a:t>E</a:t>
            </a:r>
            <a:r>
              <a:rPr lang="en-US" sz="2400" b="1" baseline="-25000" dirty="0" err="1">
                <a:solidFill>
                  <a:srgbClr val="0070C0"/>
                </a:solidFill>
                <a:latin typeface="Sylfaen" pitchFamily="18" charset="0"/>
              </a:rPr>
              <a:t>p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 = 18</a:t>
            </a:r>
            <a:r>
              <a:rPr lang="ru-RU" sz="2400" b="1" dirty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Sylfaen" panose="010A0502050306030303" pitchFamily="18" charset="0"/>
              </a:rPr>
              <a:t>MeV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Sylfaen" pitchFamily="18" charset="0"/>
              </a:rPr>
              <a:t>I</a:t>
            </a:r>
            <a:r>
              <a:rPr lang="en-US" sz="2400" b="1" baseline="-25000" dirty="0" err="1">
                <a:solidFill>
                  <a:srgbClr val="0070C0"/>
                </a:solidFill>
                <a:latin typeface="Sylfaen" pitchFamily="18" charset="0"/>
              </a:rPr>
              <a:t>p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=1-30 </a:t>
            </a:r>
            <a:r>
              <a:rPr lang="en-GB" sz="2400" b="1" dirty="0" err="1">
                <a:solidFill>
                  <a:srgbClr val="0070C0"/>
                </a:solidFill>
                <a:latin typeface="Sylfaen" pitchFamily="18" charset="0"/>
              </a:rPr>
              <a:t>mkA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Linear electron accelerator </a:t>
            </a:r>
            <a:r>
              <a:rPr lang="ru-RU" sz="2400" b="1" dirty="0">
                <a:solidFill>
                  <a:srgbClr val="0070C0"/>
                </a:solidFill>
                <a:latin typeface="Sylfaen" panose="010A0502050306030303" pitchFamily="18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LINAC-75</a:t>
            </a:r>
            <a:r>
              <a:rPr lang="ru-RU" sz="2400" b="1" dirty="0">
                <a:solidFill>
                  <a:srgbClr val="0070C0"/>
                </a:solidFill>
                <a:latin typeface="Sylfaen" panose="010A0502050306030303" pitchFamily="18" charset="0"/>
              </a:rPr>
              <a:t>) </a:t>
            </a:r>
            <a:r>
              <a:rPr lang="en-US" sz="2400" b="1" dirty="0" err="1">
                <a:solidFill>
                  <a:srgbClr val="0070C0"/>
                </a:solidFill>
                <a:latin typeface="Sylfaen" panose="010A0502050306030303" pitchFamily="18" charset="0"/>
              </a:rPr>
              <a:t>E</a:t>
            </a:r>
            <a:r>
              <a:rPr lang="en-US" sz="2400" b="1" baseline="-25000" dirty="0" err="1">
                <a:solidFill>
                  <a:srgbClr val="0070C0"/>
                </a:solidFill>
                <a:latin typeface="Sylfaen" panose="010A0502050306030303" pitchFamily="18" charset="0"/>
              </a:rPr>
              <a:t>e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 =</a:t>
            </a:r>
            <a:r>
              <a:rPr lang="ru-RU" sz="2400" b="1" dirty="0">
                <a:solidFill>
                  <a:srgbClr val="0070C0"/>
                </a:solidFill>
                <a:latin typeface="Sylfaen" panose="010A0502050306030303" pitchFamily="18" charset="0"/>
              </a:rPr>
              <a:t> 10 </a:t>
            </a:r>
            <a:r>
              <a:rPr lang="en-GB" sz="2400" b="1" dirty="0">
                <a:solidFill>
                  <a:srgbClr val="0070C0"/>
                </a:solidFill>
                <a:latin typeface="Sylfaen" panose="010A0502050306030303" pitchFamily="18" charset="0"/>
              </a:rPr>
              <a:t>to</a:t>
            </a:r>
            <a:r>
              <a:rPr lang="ru-RU" sz="2400" b="1" dirty="0">
                <a:solidFill>
                  <a:srgbClr val="0070C0"/>
                </a:solidFill>
                <a:latin typeface="Sylfaen" panose="010A0502050306030303" pitchFamily="18" charset="0"/>
              </a:rPr>
              <a:t> 7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5</a:t>
            </a:r>
            <a:r>
              <a:rPr lang="ru-RU" sz="2400" b="1" dirty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Sylfaen" panose="010A0502050306030303" pitchFamily="18" charset="0"/>
              </a:rPr>
              <a:t>MeV</a:t>
            </a:r>
            <a:r>
              <a:rPr lang="hy-AM" sz="2400" b="1" dirty="0">
                <a:solidFill>
                  <a:srgbClr val="0070C0"/>
                </a:solidFill>
                <a:latin typeface="Sylfaen" pitchFamily="18" charset="0"/>
              </a:rPr>
              <a:t>,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Sylfaen" pitchFamily="18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Sylfaen" pitchFamily="18" charset="0"/>
              </a:rPr>
              <a:t>I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Sylfaen" pitchFamily="18" charset="0"/>
              </a:rPr>
              <a:t>e</a:t>
            </a:r>
            <a:r>
              <a:rPr lang="en-US" sz="2400" b="1" baseline="-25000" dirty="0" smtClean="0">
                <a:solidFill>
                  <a:srgbClr val="0070C0"/>
                </a:solidFill>
                <a:latin typeface="Sylfae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= </a:t>
            </a:r>
            <a:r>
              <a:rPr lang="en-GB" sz="2400" b="1" dirty="0">
                <a:solidFill>
                  <a:srgbClr val="0070C0"/>
                </a:solidFill>
                <a:latin typeface="Sylfaen" panose="010A0502050306030303" pitchFamily="18" charset="0"/>
              </a:rPr>
              <a:t>up to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 1 </a:t>
            </a:r>
            <a:r>
              <a:rPr lang="en-GB" sz="2400" b="1" dirty="0" err="1">
                <a:solidFill>
                  <a:srgbClr val="0070C0"/>
                </a:solidFill>
                <a:latin typeface="Sylfaen" pitchFamily="18" charset="0"/>
              </a:rPr>
              <a:t>mkA</a:t>
            </a:r>
            <a:r>
              <a:rPr lang="en-GB" sz="2400" b="1" dirty="0">
                <a:solidFill>
                  <a:srgbClr val="0070C0"/>
                </a:solidFill>
                <a:latin typeface="Sylfae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Sylfaen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2400" b="1" dirty="0" smtClean="0">
                <a:solidFill>
                  <a:srgbClr val="0070C0"/>
                </a:solidFill>
                <a:latin typeface="Sylfaen" pitchFamily="18" charset="0"/>
              </a:rPr>
              <a:t>L</a:t>
            </a:r>
            <a:r>
              <a:rPr lang="en-US" sz="2400" b="1" dirty="0" err="1">
                <a:solidFill>
                  <a:srgbClr val="0070C0"/>
                </a:solidFill>
                <a:latin typeface="Sylfaen" pitchFamily="18" charset="0"/>
              </a:rPr>
              <a:t>ow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-background setup based on an </a:t>
            </a:r>
            <a:r>
              <a:rPr lang="en-US" sz="2400" b="1" dirty="0" err="1">
                <a:solidFill>
                  <a:srgbClr val="7030A0"/>
                </a:solidFill>
                <a:latin typeface="Sylfaen" pitchFamily="18" charset="0"/>
              </a:rPr>
              <a:t>HPGe</a:t>
            </a:r>
            <a:r>
              <a:rPr lang="en-US" sz="2400" b="1" dirty="0">
                <a:solidFill>
                  <a:srgbClr val="7030A0"/>
                </a:solidFill>
                <a:latin typeface="Sylfaen" pitchFamily="18" charset="0"/>
              </a:rPr>
              <a:t> GCD-20180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 high-purity germanium detector</a:t>
            </a:r>
            <a:r>
              <a:rPr lang="hy-AM" sz="2400" b="1" dirty="0">
                <a:solidFill>
                  <a:srgbClr val="0070C0"/>
                </a:solidFill>
                <a:latin typeface="Sylfaen" pitchFamily="18" charset="0"/>
              </a:rPr>
              <a:t>․ 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The laboratory is located in the </a:t>
            </a:r>
            <a:r>
              <a:rPr lang="en-US" sz="2400" b="1" dirty="0" err="1">
                <a:solidFill>
                  <a:srgbClr val="0070C0"/>
                </a:solidFill>
                <a:latin typeface="Sylfaen" pitchFamily="18" charset="0"/>
              </a:rPr>
              <a:t>Avan</a:t>
            </a:r>
            <a:r>
              <a:rPr lang="en-US" sz="2400" b="1" dirty="0">
                <a:solidFill>
                  <a:srgbClr val="0070C0"/>
                </a:solidFill>
                <a:latin typeface="Sylfaen" pitchFamily="18" charset="0"/>
              </a:rPr>
              <a:t> salt mine at a depth of 650 meters of water equivalent.</a:t>
            </a:r>
          </a:p>
        </p:txBody>
      </p:sp>
    </p:spTree>
    <p:extLst>
      <p:ext uri="{BB962C8B-B14F-4D97-AF65-F5344CB8AC3E}">
        <p14:creationId xmlns:p14="http://schemas.microsoft.com/office/powerpoint/2010/main" val="3277770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Sylfaen" pitchFamily="18" charset="0"/>
              </a:rPr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05000"/>
            <a:ext cx="6347714" cy="4136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Sylfaen" pitchFamily="18" charset="0"/>
              </a:rPr>
              <a:t>The cross-section values ​​for the </a:t>
            </a:r>
            <a:r>
              <a:rPr lang="en-US" sz="2800" b="1" baseline="30000" dirty="0">
                <a:solidFill>
                  <a:srgbClr val="C00000"/>
                </a:solidFill>
                <a:latin typeface="Sylfaen" pitchFamily="18" charset="0"/>
              </a:rPr>
              <a:t>7</a:t>
            </a:r>
            <a:r>
              <a:rPr lang="en-US" sz="2800" b="1" dirty="0">
                <a:solidFill>
                  <a:srgbClr val="C00000"/>
                </a:solidFill>
                <a:latin typeface="Sylfaen" pitchFamily="18" charset="0"/>
              </a:rPr>
              <a:t>Li(</a:t>
            </a:r>
            <a:r>
              <a:rPr lang="en-US" sz="2800" b="1" dirty="0" err="1">
                <a:solidFill>
                  <a:srgbClr val="C00000"/>
                </a:solidFill>
                <a:latin typeface="Sylfaen" pitchFamily="18" charset="0"/>
              </a:rPr>
              <a:t>p,n</a:t>
            </a:r>
            <a:r>
              <a:rPr lang="en-US" sz="2800" b="1" dirty="0">
                <a:solidFill>
                  <a:srgbClr val="C00000"/>
                </a:solidFill>
                <a:latin typeface="Sylfaen" pitchFamily="18" charset="0"/>
              </a:rPr>
              <a:t>)</a:t>
            </a:r>
            <a:r>
              <a:rPr lang="en-US" sz="2800" b="1" baseline="30000" dirty="0">
                <a:solidFill>
                  <a:srgbClr val="C00000"/>
                </a:solidFill>
                <a:latin typeface="Sylfaen" pitchFamily="18" charset="0"/>
              </a:rPr>
              <a:t>7</a:t>
            </a:r>
            <a:r>
              <a:rPr lang="en-US" sz="2800" b="1" dirty="0">
                <a:solidFill>
                  <a:srgbClr val="C00000"/>
                </a:solidFill>
                <a:latin typeface="Sylfaen" pitchFamily="18" charset="0"/>
              </a:rPr>
              <a:t>Be</a:t>
            </a:r>
            <a:r>
              <a:rPr lang="en-GB" sz="2800" dirty="0">
                <a:latin typeface="Sylfaen" pitchFamily="18" charset="0"/>
              </a:rPr>
              <a:t> reaction in the region </a:t>
            </a:r>
            <a:r>
              <a:rPr lang="en-GB" sz="2800" dirty="0" err="1">
                <a:latin typeface="Sylfaen" pitchFamily="18" charset="0"/>
              </a:rPr>
              <a:t>E</a:t>
            </a:r>
            <a:r>
              <a:rPr lang="en-GB" sz="2800" baseline="-25000" dirty="0" err="1">
                <a:latin typeface="Sylfaen" pitchFamily="18" charset="0"/>
              </a:rPr>
              <a:t>p</a:t>
            </a:r>
            <a:r>
              <a:rPr lang="en-GB" sz="2800" dirty="0">
                <a:latin typeface="Sylfaen" pitchFamily="18" charset="0"/>
              </a:rPr>
              <a:t> = 8-15 MeV were obtained. The obtained values ​​were compared with data available in the literature.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Sylfaen" pitchFamily="18" charset="0"/>
              </a:rPr>
              <a:t>The lithium </a:t>
            </a:r>
            <a:r>
              <a:rPr lang="en-GB" sz="2800" b="1" dirty="0">
                <a:solidFill>
                  <a:srgbClr val="0070C0"/>
                </a:solidFill>
                <a:latin typeface="Sylfaen" pitchFamily="18" charset="0"/>
              </a:rPr>
              <a:t>(Li)</a:t>
            </a:r>
            <a:r>
              <a:rPr lang="en-GB" sz="2800" dirty="0">
                <a:latin typeface="Sylfaen" pitchFamily="18" charset="0"/>
              </a:rPr>
              <a:t> content in the sample was calculated: </a:t>
            </a:r>
            <a:r>
              <a:rPr lang="en-GB" sz="2800" dirty="0" err="1">
                <a:latin typeface="Sylfaen" pitchFamily="18" charset="0"/>
              </a:rPr>
              <a:t>m</a:t>
            </a:r>
            <a:r>
              <a:rPr lang="en-GB" sz="2800" baseline="-25000" dirty="0" err="1">
                <a:latin typeface="Sylfaen" pitchFamily="18" charset="0"/>
              </a:rPr>
              <a:t>Li</a:t>
            </a:r>
            <a:r>
              <a:rPr lang="en-GB" sz="2800" dirty="0">
                <a:latin typeface="Sylfaen" pitchFamily="18" charset="0"/>
              </a:rPr>
              <a:t> = 34.01±5.35 mg/kg</a:t>
            </a:r>
            <a:endParaRPr lang="hy-AM" sz="2400" dirty="0">
              <a:latin typeface="Sylfaen" pitchFamily="18" charset="0"/>
            </a:endParaRPr>
          </a:p>
          <a:p>
            <a:pPr marL="0" indent="0">
              <a:buNone/>
            </a:pPr>
            <a:endParaRPr lang="en-US" sz="24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5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GB" sz="2200" b="1" dirty="0">
                <a:solidFill>
                  <a:srgbClr val="002060"/>
                </a:solidFill>
                <a:latin typeface="Sylfaen" pitchFamily="18" charset="0"/>
              </a:rPr>
              <a:t>Schematic diagram of a target system for the quantitative determination of lithium (Li) content in a salt ore sample using a proton beam.</a:t>
            </a:r>
            <a:endParaRPr lang="en-US" sz="2200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459162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Sylfaen" pitchFamily="18" charset="0"/>
              </a:rPr>
              <a:t>Proton energy  </a:t>
            </a:r>
            <a:r>
              <a:rPr lang="en-US" sz="2200" b="1" dirty="0" err="1">
                <a:solidFill>
                  <a:srgbClr val="002060"/>
                </a:solidFill>
                <a:latin typeface="Sylfaen" pitchFamily="18" charset="0"/>
              </a:rPr>
              <a:t>E</a:t>
            </a:r>
            <a:r>
              <a:rPr lang="en-US" sz="2200" b="1" baseline="-25000" dirty="0" err="1">
                <a:solidFill>
                  <a:srgbClr val="002060"/>
                </a:solidFill>
                <a:latin typeface="Sylfaen" pitchFamily="18" charset="0"/>
              </a:rPr>
              <a:t>p</a:t>
            </a:r>
            <a:r>
              <a:rPr lang="en-US" sz="2200" b="1" dirty="0">
                <a:solidFill>
                  <a:srgbClr val="002060"/>
                </a:solidFill>
                <a:latin typeface="Sylfaen" pitchFamily="18" charset="0"/>
              </a:rPr>
              <a:t> =18 </a:t>
            </a:r>
            <a:r>
              <a:rPr lang="en-GB" sz="2200" b="1" dirty="0">
                <a:solidFill>
                  <a:srgbClr val="002060"/>
                </a:solidFill>
                <a:latin typeface="Sylfaen" pitchFamily="18" charset="0"/>
              </a:rPr>
              <a:t>MeV</a:t>
            </a:r>
            <a:r>
              <a:rPr lang="en-US" sz="2200" b="1" dirty="0">
                <a:solidFill>
                  <a:srgbClr val="002060"/>
                </a:solidFill>
                <a:latin typeface="Sylfaen" pitchFamily="18" charset="0"/>
              </a:rPr>
              <a:t>.</a:t>
            </a:r>
          </a:p>
          <a:p>
            <a:r>
              <a:rPr lang="en-US" sz="2200" b="1" dirty="0">
                <a:solidFill>
                  <a:srgbClr val="002060"/>
                </a:solidFill>
                <a:latin typeface="Sylfaen" pitchFamily="18" charset="0"/>
              </a:rPr>
              <a:t>Proton beam current  </a:t>
            </a:r>
            <a:r>
              <a:rPr lang="en-US" sz="2200" b="1" dirty="0" err="1">
                <a:solidFill>
                  <a:srgbClr val="002060"/>
                </a:solidFill>
                <a:latin typeface="Sylfaen" pitchFamily="18" charset="0"/>
              </a:rPr>
              <a:t>I</a:t>
            </a:r>
            <a:r>
              <a:rPr lang="en-US" sz="2200" b="1" baseline="-25000" dirty="0" err="1">
                <a:solidFill>
                  <a:srgbClr val="002060"/>
                </a:solidFill>
                <a:latin typeface="Sylfaen" pitchFamily="18" charset="0"/>
              </a:rPr>
              <a:t>p</a:t>
            </a:r>
            <a:r>
              <a:rPr lang="en-US" sz="2200" b="1" dirty="0">
                <a:solidFill>
                  <a:srgbClr val="002060"/>
                </a:solidFill>
                <a:latin typeface="Sylfaen" pitchFamily="18" charset="0"/>
              </a:rPr>
              <a:t> = 1.0 </a:t>
            </a:r>
            <a:r>
              <a:rPr lang="en-GB" sz="2200" b="1" dirty="0" err="1">
                <a:solidFill>
                  <a:srgbClr val="002060"/>
                </a:solidFill>
                <a:latin typeface="Sylfaen" pitchFamily="18" charset="0"/>
              </a:rPr>
              <a:t>mkA</a:t>
            </a:r>
            <a:r>
              <a:rPr lang="en-GB" sz="2200" b="1" dirty="0">
                <a:solidFill>
                  <a:srgbClr val="002060"/>
                </a:solidFill>
                <a:latin typeface="Sylfaen" pitchFamily="18" charset="0"/>
              </a:rPr>
              <a:t>.</a:t>
            </a:r>
            <a:endParaRPr lang="en-US" sz="2200" b="1" dirty="0">
              <a:solidFill>
                <a:srgbClr val="002060"/>
              </a:solidFill>
              <a:latin typeface="Sylfaen" pitchFamily="18" charset="0"/>
            </a:endParaRPr>
          </a:p>
          <a:p>
            <a:r>
              <a:rPr lang="en-GB" sz="2200" b="1" dirty="0">
                <a:solidFill>
                  <a:srgbClr val="002060"/>
                </a:solidFill>
                <a:latin typeface="Sylfaen" pitchFamily="18" charset="0"/>
              </a:rPr>
              <a:t>Irradiation time is 10 minutes.</a:t>
            </a:r>
          </a:p>
          <a:p>
            <a:r>
              <a:rPr lang="en-US" sz="2200" b="1" dirty="0" err="1">
                <a:latin typeface="Sylfaen" pitchFamily="18" charset="0"/>
              </a:rPr>
              <a:t>StSt</a:t>
            </a:r>
            <a:r>
              <a:rPr lang="en-US" sz="2200" b="1" dirty="0">
                <a:latin typeface="Sylfaen" pitchFamily="18" charset="0"/>
              </a:rPr>
              <a:t> </a:t>
            </a:r>
            <a:r>
              <a:rPr lang="en-GB" sz="2200" b="1" dirty="0">
                <a:latin typeface="Sylfaen" pitchFamily="18" charset="0"/>
              </a:rPr>
              <a:t>– duct window – stainless steel d=100 µm.</a:t>
            </a:r>
            <a:endParaRPr lang="en-US" sz="2200" b="1" dirty="0">
              <a:solidFill>
                <a:srgbClr val="C00000"/>
              </a:solidFill>
              <a:latin typeface="Sylfaen" pitchFamily="18" charset="0"/>
            </a:endParaRPr>
          </a:p>
          <a:p>
            <a:r>
              <a:rPr lang="en-US" sz="2200" b="1" dirty="0">
                <a:solidFill>
                  <a:srgbClr val="00B0F0"/>
                </a:solidFill>
                <a:latin typeface="Sylfaen" pitchFamily="18" charset="0"/>
              </a:rPr>
              <a:t>Airspace – air space L=13 cm,</a:t>
            </a:r>
          </a:p>
          <a:p>
            <a:r>
              <a:rPr lang="en-US" sz="2200" b="1" dirty="0">
                <a:solidFill>
                  <a:srgbClr val="C00000"/>
                </a:solidFill>
                <a:latin typeface="Sylfaen" pitchFamily="18" charset="0"/>
              </a:rPr>
              <a:t>Cu – monitor - copper foil </a:t>
            </a:r>
            <a:r>
              <a:rPr lang="en-US" sz="2200" b="1" dirty="0" smtClean="0">
                <a:solidFill>
                  <a:srgbClr val="C00000"/>
                </a:solidFill>
                <a:latin typeface="Sylfaen" pitchFamily="18" charset="0"/>
              </a:rPr>
              <a:t> d=25.4 </a:t>
            </a:r>
            <a:r>
              <a:rPr lang="en-US" sz="2200" b="1" dirty="0">
                <a:solidFill>
                  <a:srgbClr val="C00000"/>
                </a:solidFill>
                <a:latin typeface="Sylfaen" pitchFamily="18" charset="0"/>
              </a:rPr>
              <a:t>µm</a:t>
            </a:r>
          </a:p>
          <a:p>
            <a:r>
              <a:rPr lang="en-US" sz="2200" b="1" dirty="0" err="1">
                <a:latin typeface="Sylfaen" pitchFamily="18" charset="0"/>
              </a:rPr>
              <a:t>LiF</a:t>
            </a:r>
            <a:r>
              <a:rPr lang="en-US" sz="2200" b="1" dirty="0">
                <a:latin typeface="Sylfaen" pitchFamily="18" charset="0"/>
              </a:rPr>
              <a:t> – lithium fluoride </a:t>
            </a:r>
          </a:p>
          <a:p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HH1, HH2 </a:t>
            </a:r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Sylfaen" pitchFamily="18" charset="0"/>
              </a:rPr>
              <a:t>–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salt ore samples</a:t>
            </a:r>
          </a:p>
          <a:p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Sylfaen" pitchFamily="18" charset="0"/>
              </a:rPr>
              <a:t>A</a:t>
            </a:r>
            <a:r>
              <a:rPr lang="en-US" sz="2200" b="1" dirty="0">
                <a:latin typeface="Sylfaen" pitchFamily="18" charset="0"/>
              </a:rPr>
              <a:t>l</a:t>
            </a:r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Sylfaen" pitchFamily="18" charset="0"/>
              </a:rPr>
              <a:t> – aluminum foil 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Sylfaen" pitchFamily="18" charset="0"/>
              </a:rPr>
              <a:t> d=20 </a:t>
            </a:r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Sylfaen" pitchFamily="18" charset="0"/>
              </a:rPr>
              <a:t>µm</a:t>
            </a:r>
            <a:endParaRPr lang="en-US" sz="2200" b="1" dirty="0">
              <a:latin typeface="Sylfaen" pitchFamily="18" charset="0"/>
            </a:endParaRPr>
          </a:p>
          <a:p>
            <a:endParaRPr lang="en-US" sz="1400" dirty="0">
              <a:latin typeface="Sylfae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67478" y="1312277"/>
            <a:ext cx="428322" cy="1540877"/>
            <a:chOff x="4357839" y="745123"/>
            <a:chExt cx="428322" cy="1540877"/>
          </a:xfrm>
        </p:grpSpPr>
        <p:sp>
          <p:nvSpPr>
            <p:cNvPr id="5" name="Rectangle 4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05678" y="1312277"/>
            <a:ext cx="428322" cy="1540877"/>
            <a:chOff x="4357839" y="745123"/>
            <a:chExt cx="428322" cy="1540877"/>
          </a:xfrm>
        </p:grpSpPr>
        <p:sp>
          <p:nvSpPr>
            <p:cNvPr id="8" name="Rectangle 7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81400" y="1312230"/>
            <a:ext cx="601447" cy="1524047"/>
            <a:chOff x="4358640" y="745123"/>
            <a:chExt cx="601447" cy="1524047"/>
          </a:xfrm>
        </p:grpSpPr>
        <p:sp>
          <p:nvSpPr>
            <p:cNvPr id="11" name="Rectangle 10"/>
            <p:cNvSpPr/>
            <p:nvPr/>
          </p:nvSpPr>
          <p:spPr>
            <a:xfrm>
              <a:off x="4549141" y="1354770"/>
              <a:ext cx="190499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8640" y="745123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Sylfaen" pitchFamily="18" charset="0"/>
                </a:rPr>
                <a:t>HH1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0653" y="1312230"/>
            <a:ext cx="518092" cy="1524047"/>
            <a:chOff x="3989993" y="745123"/>
            <a:chExt cx="1164017" cy="1524047"/>
          </a:xfrm>
        </p:grpSpPr>
        <p:sp>
          <p:nvSpPr>
            <p:cNvPr id="14" name="Rectangle 13"/>
            <p:cNvSpPr/>
            <p:nvPr/>
          </p:nvSpPr>
          <p:spPr>
            <a:xfrm flipH="1">
              <a:off x="4450081" y="1354770"/>
              <a:ext cx="45719" cy="914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89993" y="745123"/>
              <a:ext cx="1164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StSt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6600" y="1295400"/>
            <a:ext cx="428322" cy="1540877"/>
            <a:chOff x="4357839" y="745123"/>
            <a:chExt cx="428322" cy="1540877"/>
          </a:xfrm>
        </p:grpSpPr>
        <p:sp>
          <p:nvSpPr>
            <p:cNvPr id="17" name="Rectangle 16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84602" y="1312277"/>
            <a:ext cx="468398" cy="1524047"/>
            <a:chOff x="4358640" y="745123"/>
            <a:chExt cx="468398" cy="1524047"/>
          </a:xfrm>
        </p:grpSpPr>
        <p:sp>
          <p:nvSpPr>
            <p:cNvPr id="20" name="Rectangle 19"/>
            <p:cNvSpPr/>
            <p:nvPr/>
          </p:nvSpPr>
          <p:spPr>
            <a:xfrm>
              <a:off x="4549141" y="1354770"/>
              <a:ext cx="83819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8640" y="745123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latin typeface="Sylfaen" pitchFamily="18" charset="0"/>
                </a:rPr>
                <a:t>LiF</a:t>
              </a:r>
              <a:endParaRPr lang="en-US" sz="1600" b="1" dirty="0">
                <a:latin typeface="Sylfae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13402" y="1312277"/>
            <a:ext cx="468398" cy="1524047"/>
            <a:chOff x="4358640" y="745123"/>
            <a:chExt cx="468398" cy="1524047"/>
          </a:xfrm>
        </p:grpSpPr>
        <p:sp>
          <p:nvSpPr>
            <p:cNvPr id="23" name="Rectangle 22"/>
            <p:cNvSpPr/>
            <p:nvPr/>
          </p:nvSpPr>
          <p:spPr>
            <a:xfrm>
              <a:off x="4549141" y="1354770"/>
              <a:ext cx="83819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8640" y="745123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latin typeface="Sylfaen" pitchFamily="18" charset="0"/>
                </a:rPr>
                <a:t>LiF</a:t>
              </a:r>
              <a:endParaRPr lang="en-US" sz="1600" b="1" dirty="0">
                <a:latin typeface="Sylfae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67758" y="1312277"/>
            <a:ext cx="385042" cy="1524047"/>
            <a:chOff x="4139458" y="745123"/>
            <a:chExt cx="865088" cy="1524047"/>
          </a:xfrm>
        </p:grpSpPr>
        <p:sp>
          <p:nvSpPr>
            <p:cNvPr id="26" name="Rectangle 25"/>
            <p:cNvSpPr/>
            <p:nvPr/>
          </p:nvSpPr>
          <p:spPr>
            <a:xfrm flipH="1">
              <a:off x="4450081" y="1354770"/>
              <a:ext cx="45719" cy="9144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39458" y="745123"/>
              <a:ext cx="865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Al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96278" y="1312277"/>
            <a:ext cx="428322" cy="1540877"/>
            <a:chOff x="4357839" y="745123"/>
            <a:chExt cx="428322" cy="1540877"/>
          </a:xfrm>
        </p:grpSpPr>
        <p:sp>
          <p:nvSpPr>
            <p:cNvPr id="29" name="Rectangle 28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42153" y="1295400"/>
            <a:ext cx="601447" cy="1524047"/>
            <a:chOff x="4358640" y="745123"/>
            <a:chExt cx="601447" cy="1524047"/>
          </a:xfrm>
        </p:grpSpPr>
        <p:sp>
          <p:nvSpPr>
            <p:cNvPr id="32" name="Rectangle 31"/>
            <p:cNvSpPr/>
            <p:nvPr/>
          </p:nvSpPr>
          <p:spPr>
            <a:xfrm>
              <a:off x="4549141" y="1354770"/>
              <a:ext cx="154305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58640" y="745123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Sylfaen" pitchFamily="18" charset="0"/>
                </a:rPr>
                <a:t>HH2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10678" y="1312277"/>
            <a:ext cx="428322" cy="1540877"/>
            <a:chOff x="4357839" y="745123"/>
            <a:chExt cx="428322" cy="1540877"/>
          </a:xfrm>
        </p:grpSpPr>
        <p:sp>
          <p:nvSpPr>
            <p:cNvPr id="35" name="Rectangle 34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269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4D97D-E796-491A-B84C-4C69164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ylfaen" panose="010A0502050306030303" pitchFamily="18" charset="0"/>
              </a:rPr>
              <a:t>Parameters of experimental targets, characteristics of the proton beam, and results of measuring the cross section of the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US" sz="2400" b="1" baseline="30000" dirty="0">
                <a:solidFill>
                  <a:srgbClr val="C00000"/>
                </a:solidFill>
                <a:latin typeface="Sylfaen" pitchFamily="18" charset="0"/>
              </a:rPr>
              <a:t>7</a:t>
            </a:r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Li(</a:t>
            </a:r>
            <a:r>
              <a:rPr lang="en-US" sz="2400" b="1" dirty="0" err="1">
                <a:solidFill>
                  <a:srgbClr val="C00000"/>
                </a:solidFill>
                <a:latin typeface="Sylfaen" pitchFamily="18" charset="0"/>
              </a:rPr>
              <a:t>p,n</a:t>
            </a:r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)</a:t>
            </a:r>
            <a:r>
              <a:rPr lang="en-US" sz="2400" b="1" baseline="30000" dirty="0">
                <a:solidFill>
                  <a:srgbClr val="C00000"/>
                </a:solidFill>
                <a:latin typeface="Sylfaen" pitchFamily="18" charset="0"/>
              </a:rPr>
              <a:t>7</a:t>
            </a:r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Be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Sylfaen" panose="010A0502050306030303" pitchFamily="18" charset="0"/>
              </a:rPr>
              <a:t>reaction</a:t>
            </a:r>
            <a:r>
              <a:rPr lang="en-GB" sz="2400" dirty="0">
                <a:latin typeface="Sylfaen" panose="010A0502050306030303" pitchFamily="18" charset="0"/>
              </a:rPr>
              <a:t>.</a:t>
            </a:r>
            <a:endParaRPr lang="ru-RU" sz="2400" dirty="0">
              <a:latin typeface="Sylfaen" panose="010A0502050306030303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A84D575-3F1B-45D9-9B5B-FCD8D363C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00140"/>
              </p:ext>
            </p:extLst>
          </p:nvPr>
        </p:nvGraphicFramePr>
        <p:xfrm>
          <a:off x="685800" y="1295403"/>
          <a:ext cx="7772401" cy="5594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061">
                  <a:extLst>
                    <a:ext uri="{9D8B030D-6E8A-4147-A177-3AD203B41FA5}">
                      <a16:colId xmlns:a16="http://schemas.microsoft.com/office/drawing/2014/main" xmlns="" val="2834342045"/>
                    </a:ext>
                  </a:extLst>
                </a:gridCol>
                <a:gridCol w="2459840">
                  <a:extLst>
                    <a:ext uri="{9D8B030D-6E8A-4147-A177-3AD203B41FA5}">
                      <a16:colId xmlns:a16="http://schemas.microsoft.com/office/drawing/2014/main" xmlns="" val="325946398"/>
                    </a:ext>
                  </a:extLst>
                </a:gridCol>
                <a:gridCol w="1118682">
                  <a:extLst>
                    <a:ext uri="{9D8B030D-6E8A-4147-A177-3AD203B41FA5}">
                      <a16:colId xmlns:a16="http://schemas.microsoft.com/office/drawing/2014/main" xmlns="" val="337449284"/>
                    </a:ext>
                  </a:extLst>
                </a:gridCol>
                <a:gridCol w="1117894">
                  <a:extLst>
                    <a:ext uri="{9D8B030D-6E8A-4147-A177-3AD203B41FA5}">
                      <a16:colId xmlns:a16="http://schemas.microsoft.com/office/drawing/2014/main" xmlns="" val="569833199"/>
                    </a:ext>
                  </a:extLst>
                </a:gridCol>
                <a:gridCol w="1337214">
                  <a:extLst>
                    <a:ext uri="{9D8B030D-6E8A-4147-A177-3AD203B41FA5}">
                      <a16:colId xmlns:a16="http://schemas.microsoft.com/office/drawing/2014/main" xmlns="" val="1220490634"/>
                    </a:ext>
                  </a:extLst>
                </a:gridCol>
                <a:gridCol w="1230710">
                  <a:extLst>
                    <a:ext uri="{9D8B030D-6E8A-4147-A177-3AD203B41FA5}">
                      <a16:colId xmlns:a16="http://schemas.microsoft.com/office/drawing/2014/main" xmlns="" val="1567521715"/>
                    </a:ext>
                  </a:extLst>
                </a:gridCol>
              </a:tblGrid>
              <a:tr h="933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 err="1">
                          <a:effectLst/>
                          <a:latin typeface="Sylfaen" panose="010A0502050306030303" pitchFamily="18" charset="0"/>
                        </a:rPr>
                        <a:t>Subtarget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 and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Thickness or mass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&lt;E</a:t>
                      </a:r>
                      <a:r>
                        <a:rPr lang="en-US" sz="1300" baseline="-25000" dirty="0">
                          <a:effectLst/>
                          <a:latin typeface="Sylfaen" panose="010A0502050306030303" pitchFamily="18" charset="0"/>
                        </a:rPr>
                        <a:t>p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&gt;</a:t>
                      </a:r>
                      <a:r>
                        <a:rPr lang="en-US" sz="1300" baseline="-250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(MeV)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σ </a:t>
                      </a:r>
                      <a:r>
                        <a:rPr lang="en-US" sz="1300" baseline="-25000" dirty="0">
                          <a:effectLst/>
                          <a:latin typeface="Sylfaen" panose="010A0502050306030303" pitchFamily="18" charset="0"/>
                        </a:rPr>
                        <a:t>Li 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 (</a:t>
                      </a:r>
                      <a:r>
                        <a:rPr lang="en-US" sz="1300" dirty="0" err="1">
                          <a:effectLst/>
                          <a:latin typeface="Sylfaen" panose="010A0502050306030303" pitchFamily="18" charset="0"/>
                        </a:rPr>
                        <a:t>mb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) 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 err="1">
                          <a:effectLst/>
                          <a:latin typeface="Sylfaen" panose="010A0502050306030303" pitchFamily="18" charset="0"/>
                        </a:rPr>
                        <a:t>Y</a:t>
                      </a:r>
                      <a:r>
                        <a:rPr lang="en-US" sz="1300" baseline="-25000" dirty="0" err="1">
                          <a:effectLst/>
                          <a:latin typeface="Sylfaen" panose="010A0502050306030303" pitchFamily="18" charset="0"/>
                        </a:rPr>
                        <a:t>m</a:t>
                      </a:r>
                      <a:r>
                        <a:rPr lang="en-US" sz="1300" baseline="-250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 (in 10</a:t>
                      </a:r>
                      <a:r>
                        <a:rPr lang="en-US" sz="1300" baseline="30000" dirty="0">
                          <a:effectLst/>
                          <a:latin typeface="Sylfaen" panose="010A0502050306030303" pitchFamily="18" charset="0"/>
                        </a:rPr>
                        <a:t>6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/sec)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 err="1">
                          <a:effectLst/>
                          <a:latin typeface="Sylfaen" panose="010A0502050306030303" pitchFamily="18" charset="0"/>
                        </a:rPr>
                        <a:t>I</a:t>
                      </a:r>
                      <a:r>
                        <a:rPr lang="en-US" sz="1300" baseline="-25000" dirty="0" err="1">
                          <a:effectLst/>
                          <a:latin typeface="Sylfaen" panose="010A0502050306030303" pitchFamily="18" charset="0"/>
                        </a:rPr>
                        <a:t>p</a:t>
                      </a:r>
                      <a:r>
                        <a:rPr lang="en-US" sz="1300" baseline="-25000" dirty="0">
                          <a:effectLst/>
                          <a:latin typeface="Sylfaen" panose="010A0502050306030303" pitchFamily="18" charset="0"/>
                        </a:rPr>
                        <a:t>  </a:t>
                      </a:r>
                      <a:r>
                        <a:rPr lang="en-US" sz="1300" dirty="0" smtClean="0">
                          <a:effectLst/>
                          <a:latin typeface="Sylfaen" panose="010A0502050306030303" pitchFamily="18" charset="0"/>
                        </a:rPr>
                        <a:t>in 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µA</a:t>
                      </a:r>
                      <a:r>
                        <a:rPr lang="en-US" sz="1300" dirty="0" smtClean="0">
                          <a:effectLst/>
                          <a:latin typeface="Sylfaen" panose="010A0502050306030303" pitchFamily="18" charset="0"/>
                        </a:rPr>
                        <a:t>)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6595" marR="66595" marT="0" marB="0"/>
                </a:tc>
                <a:extLst>
                  <a:ext uri="{0D108BD9-81ED-4DB2-BD59-A6C34878D82A}">
                    <a16:rowId xmlns:a16="http://schemas.microsoft.com/office/drawing/2014/main" xmlns="" val="412059576"/>
                  </a:ext>
                </a:extLst>
              </a:tr>
              <a:tr h="219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Cu1  d=25.4 µm, m= 0,0389g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16.07±0.25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y-AM" sz="1300" dirty="0"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52</a:t>
                      </a:r>
                      <a:r>
                        <a:rPr lang="hy-AM" sz="1300" dirty="0">
                          <a:effectLst/>
                          <a:latin typeface="Sylfaen" panose="010A0502050306030303" pitchFamily="18" charset="0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68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14.09±0.96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0.223±0.016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extLst>
                  <a:ext uri="{0D108BD9-81ED-4DB2-BD59-A6C34878D82A}">
                    <a16:rowId xmlns:a16="http://schemas.microsoft.com/office/drawing/2014/main" xmlns="" val="2764005124"/>
                  </a:ext>
                </a:extLst>
              </a:tr>
              <a:tr h="219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HH1 m= 0,209g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15.54±0.26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0.197±0.029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extLst>
                  <a:ext uri="{0D108BD9-81ED-4DB2-BD59-A6C34878D82A}">
                    <a16:rowId xmlns:a16="http://schemas.microsoft.com/office/drawing/2014/main" xmlns="" val="1440925826"/>
                  </a:ext>
                </a:extLst>
              </a:tr>
              <a:tr h="572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Cu2  d=25.4 µm, m= 0,0385g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11.63±1.0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37.34±2.53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0.171±0.019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extLst>
                  <a:ext uri="{0D108BD9-81ED-4DB2-BD59-A6C34878D82A}">
                    <a16:rowId xmlns:a16="http://schemas.microsoft.com/office/drawing/2014/main" xmlns="" val="1006934998"/>
                  </a:ext>
                </a:extLst>
              </a:tr>
              <a:tr h="572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4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LiF1  m= 0,058g</a:t>
                      </a:r>
                      <a:endParaRPr lang="ru-RU" sz="130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m </a:t>
                      </a:r>
                      <a:r>
                        <a:rPr lang="en-US" sz="1300" baseline="-25000">
                          <a:effectLst/>
                          <a:latin typeface="Sylfaen" panose="010A0502050306030303" pitchFamily="18" charset="0"/>
                        </a:rPr>
                        <a:t>Li1</a:t>
                      </a: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 = 0.015 g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10.80±0.84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68.06±7.2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61.74±3.93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0.168±0.014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extLst>
                  <a:ext uri="{0D108BD9-81ED-4DB2-BD59-A6C34878D82A}">
                    <a16:rowId xmlns:a16="http://schemas.microsoft.com/office/drawing/2014/main" xmlns="" val="3218291374"/>
                  </a:ext>
                </a:extLst>
              </a:tr>
              <a:tr h="572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5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Cu3  d=25.4 µm, m= 0,0414g</a:t>
                      </a:r>
                      <a:endParaRPr lang="ru-RU" sz="130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9.36±0.88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  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32.64±2.36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0.165±0.019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extLst>
                  <a:ext uri="{0D108BD9-81ED-4DB2-BD59-A6C34878D82A}">
                    <a16:rowId xmlns:a16="http://schemas.microsoft.com/office/drawing/2014/main" xmlns="" val="1923608032"/>
                  </a:ext>
                </a:extLst>
              </a:tr>
              <a:tr h="1277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6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HH2  </a:t>
                      </a:r>
                      <a:r>
                        <a:rPr lang="en-US" sz="1300" dirty="0" err="1">
                          <a:effectLst/>
                          <a:latin typeface="Sylfaen" panose="010A0502050306030303" pitchFamily="18" charset="0"/>
                        </a:rPr>
                        <a:t>m</a:t>
                      </a:r>
                      <a:r>
                        <a:rPr lang="en-US" sz="1300" baseline="-25000" dirty="0" err="1">
                          <a:effectLst/>
                          <a:latin typeface="Sylfaen" panose="010A0502050306030303" pitchFamily="18" charset="0"/>
                        </a:rPr>
                        <a:t>Li</a:t>
                      </a:r>
                      <a:r>
                        <a:rPr lang="en-US" sz="1300" baseline="-25000" dirty="0">
                          <a:effectLst/>
                          <a:latin typeface="Sylfaen" panose="010A0502050306030303" pitchFamily="18" charset="0"/>
                        </a:rPr>
                        <a:t> HH2 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= 1.73x 10</a:t>
                      </a:r>
                      <a:r>
                        <a:rPr lang="en-US" sz="1300" baseline="30000" dirty="0">
                          <a:effectLst/>
                          <a:latin typeface="Sylfaen" panose="010A0502050306030303" pitchFamily="18" charset="0"/>
                        </a:rPr>
                        <a:t>-5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 g 100.6±12.6 mg/kg,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  </a:t>
                      </a:r>
                      <a:r>
                        <a:rPr lang="en-US" sz="1300" dirty="0" err="1">
                          <a:effectLst/>
                          <a:latin typeface="Sylfaen" panose="010A0502050306030303" pitchFamily="18" charset="0"/>
                        </a:rPr>
                        <a:t>m</a:t>
                      </a:r>
                      <a:r>
                        <a:rPr lang="en-US" sz="1300" baseline="-25000" dirty="0" err="1">
                          <a:effectLst/>
                          <a:latin typeface="Sylfaen" panose="010A0502050306030303" pitchFamily="18" charset="0"/>
                        </a:rPr>
                        <a:t>Li</a:t>
                      </a:r>
                      <a:r>
                        <a:rPr lang="en-US" sz="1300" baseline="-25000" dirty="0">
                          <a:effectLst/>
                          <a:latin typeface="Sylfaen" panose="010A0502050306030303" pitchFamily="18" charset="0"/>
                        </a:rPr>
                        <a:t> HH2 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= 93.5±4.8 mg/kg,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m </a:t>
                      </a:r>
                      <a:r>
                        <a:rPr lang="en-US" sz="1300" baseline="-25000" dirty="0">
                          <a:effectLst/>
                          <a:latin typeface="Sylfaen" panose="010A0502050306030303" pitchFamily="18" charset="0"/>
                        </a:rPr>
                        <a:t>Li HH2</a:t>
                      </a: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 = 112.6±9.7 mg/kg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8.33±1.07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92.6±11.1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99.0±5.1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82751±6197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0.161±0.016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extLst>
                  <a:ext uri="{0D108BD9-81ED-4DB2-BD59-A6C34878D82A}">
                    <a16:rowId xmlns:a16="http://schemas.microsoft.com/office/drawing/2014/main" xmlns="" val="3284718323"/>
                  </a:ext>
                </a:extLst>
              </a:tr>
              <a:tr h="572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7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Cu4  d=25.4 µm, m= 0,0443g</a:t>
                      </a:r>
                      <a:endParaRPr lang="ru-RU" sz="130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7.48±1.20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12.85±0.91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0.157±0.021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extLst>
                  <a:ext uri="{0D108BD9-81ED-4DB2-BD59-A6C34878D82A}">
                    <a16:rowId xmlns:a16="http://schemas.microsoft.com/office/drawing/2014/main" xmlns="" val="1415039344"/>
                  </a:ext>
                </a:extLst>
              </a:tr>
              <a:tr h="572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8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LiF2  m= 0,0413g</a:t>
                      </a:r>
                      <a:endParaRPr lang="ru-RU" sz="130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m </a:t>
                      </a:r>
                      <a:r>
                        <a:rPr lang="en-US" sz="1300" baseline="-25000">
                          <a:effectLst/>
                          <a:latin typeface="Sylfaen" panose="010A0502050306030303" pitchFamily="18" charset="0"/>
                        </a:rPr>
                        <a:t>Li2</a:t>
                      </a: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 = 0.011 g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7.14±0.88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103.2±17.4</a:t>
                      </a:r>
                      <a:endParaRPr lang="ru-RU" sz="130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Sylfaen" panose="010A0502050306030303" pitchFamily="18" charset="0"/>
                        </a:rPr>
                        <a:t>45.67±2.53</a:t>
                      </a:r>
                      <a:endParaRPr lang="ru-RU" sz="13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0.125±0.019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95" marR="66595" marT="0" marB="0"/>
                </a:tc>
                <a:extLst>
                  <a:ext uri="{0D108BD9-81ED-4DB2-BD59-A6C34878D82A}">
                    <a16:rowId xmlns:a16="http://schemas.microsoft.com/office/drawing/2014/main" xmlns="" val="2388006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17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Sylfaen" pitchFamily="18" charset="0"/>
              </a:rPr>
              <a:t>The lithium </a:t>
            </a:r>
            <a:r>
              <a:rPr lang="en-GB" sz="3200" b="1" dirty="0">
                <a:solidFill>
                  <a:srgbClr val="0070C0"/>
                </a:solidFill>
                <a:latin typeface="Sylfaen" pitchFamily="18" charset="0"/>
              </a:rPr>
              <a:t>(Li)</a:t>
            </a:r>
            <a:r>
              <a:rPr lang="en-GB" sz="3200" b="1" dirty="0">
                <a:solidFill>
                  <a:srgbClr val="002060"/>
                </a:solidFill>
                <a:latin typeface="Sylfaen" pitchFamily="18" charset="0"/>
              </a:rPr>
              <a:t> content in the 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HH2</a:t>
            </a:r>
            <a:r>
              <a:rPr lang="en-GB" sz="3200" b="1" dirty="0">
                <a:solidFill>
                  <a:srgbClr val="002060"/>
                </a:solidFill>
                <a:latin typeface="Sylfaen" pitchFamily="18" charset="0"/>
              </a:rPr>
              <a:t> salt ore sample was calculated using three methods.</a:t>
            </a:r>
            <a:r>
              <a:rPr lang="en-US" sz="2400" dirty="0">
                <a:latin typeface="Sylfaen" panose="010A0502050306030303" pitchFamily="18" charset="0"/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86800" cy="37639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Express method</a:t>
            </a:r>
            <a:r>
              <a:rPr lang="ru-RU" sz="3000" dirty="0">
                <a:latin typeface="Sylfaen" panose="010A0502050306030303" pitchFamily="18" charset="0"/>
              </a:rPr>
              <a:t>          </a:t>
            </a:r>
            <a:r>
              <a:rPr lang="en-US" sz="3000" dirty="0">
                <a:latin typeface="Sylfaen" panose="010A0502050306030303" pitchFamily="18" charset="0"/>
              </a:rPr>
              <a:t>                                        </a:t>
            </a:r>
            <a:endParaRPr lang="ru-RU" sz="30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Sylfaen" panose="010A0502050306030303" pitchFamily="18" charset="0"/>
              </a:rPr>
              <a:t>    </a:t>
            </a:r>
            <a:r>
              <a:rPr lang="en-US" sz="3000" b="1" dirty="0">
                <a:solidFill>
                  <a:srgbClr val="C00000"/>
                </a:solidFill>
                <a:latin typeface="Sylfaen" panose="010A0502050306030303" pitchFamily="18" charset="0"/>
              </a:rPr>
              <a:t>m </a:t>
            </a:r>
            <a:r>
              <a:rPr lang="en-US" sz="3000" b="1" baseline="-25000" dirty="0">
                <a:solidFill>
                  <a:srgbClr val="C00000"/>
                </a:solidFill>
                <a:latin typeface="Sylfaen" panose="010A0502050306030303" pitchFamily="18" charset="0"/>
              </a:rPr>
              <a:t>Li HH2</a:t>
            </a:r>
            <a:r>
              <a:rPr lang="en-US" sz="3000" dirty="0">
                <a:latin typeface="Sylfaen" panose="010A0502050306030303" pitchFamily="18" charset="0"/>
              </a:rPr>
              <a:t> = </a:t>
            </a:r>
            <a:r>
              <a:rPr lang="en-US" sz="3000" b="1" dirty="0">
                <a:solidFill>
                  <a:srgbClr val="C00000"/>
                </a:solidFill>
                <a:latin typeface="Sylfaen" panose="010A0502050306030303" pitchFamily="18" charset="0"/>
              </a:rPr>
              <a:t>112.6±9.7 mg/kg.</a:t>
            </a:r>
            <a:endParaRPr lang="ru-RU" sz="3000" b="1" dirty="0">
              <a:solidFill>
                <a:srgbClr val="C00000"/>
              </a:solidFill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Using the above method</a:t>
            </a:r>
            <a:endParaRPr lang="ru-RU" sz="30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    </a:t>
            </a:r>
            <a:r>
              <a:rPr lang="en-US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m </a:t>
            </a:r>
            <a:r>
              <a:rPr lang="en-US" sz="3000" b="1" baseline="-25000" dirty="0">
                <a:solidFill>
                  <a:srgbClr val="002060"/>
                </a:solidFill>
                <a:latin typeface="Sylfaen" panose="010A0502050306030303" pitchFamily="18" charset="0"/>
              </a:rPr>
              <a:t>Li HH2</a:t>
            </a:r>
            <a:r>
              <a:rPr lang="en-US" sz="3000" dirty="0">
                <a:latin typeface="Sylfaen" panose="010A0502050306030303" pitchFamily="18" charset="0"/>
              </a:rPr>
              <a:t> =</a:t>
            </a:r>
            <a:r>
              <a:rPr lang="en-US" sz="3000" b="1" dirty="0">
                <a:solidFill>
                  <a:srgbClr val="0070C0"/>
                </a:solidFill>
                <a:latin typeface="Sylfaen" panose="010A0502050306030303" pitchFamily="18" charset="0"/>
              </a:rPr>
              <a:t>100.6±12.6 mg/kg.</a:t>
            </a:r>
            <a:endParaRPr lang="en-US" sz="3000" dirty="0">
              <a:latin typeface="Sylfaen" panose="010A0502050306030303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Using the cross-section value from the literature</a:t>
            </a:r>
            <a:r>
              <a:rPr lang="en-US" sz="3000" dirty="0">
                <a:latin typeface="Sylfaen" panose="010A0502050306030303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Sylfaen" panose="010A0502050306030303" pitchFamily="18" charset="0"/>
              </a:rPr>
              <a:t>m</a:t>
            </a:r>
            <a:r>
              <a:rPr lang="en-US" sz="3000" b="1" baseline="-25000" dirty="0" err="1">
                <a:solidFill>
                  <a:srgbClr val="7030A0"/>
                </a:solidFill>
                <a:latin typeface="Sylfaen" panose="010A0502050306030303" pitchFamily="18" charset="0"/>
              </a:rPr>
              <a:t>Li</a:t>
            </a:r>
            <a:r>
              <a:rPr lang="en-US" sz="3000" b="1" baseline="-25000" dirty="0">
                <a:solidFill>
                  <a:srgbClr val="7030A0"/>
                </a:solidFill>
                <a:latin typeface="Sylfaen" panose="010A0502050306030303" pitchFamily="18" charset="0"/>
              </a:rPr>
              <a:t> HH2</a:t>
            </a:r>
            <a:r>
              <a:rPr lang="en-US" sz="3000" baseline="-25000" dirty="0">
                <a:latin typeface="Sylfaen" panose="010A0502050306030303" pitchFamily="18" charset="0"/>
              </a:rPr>
              <a:t> </a:t>
            </a:r>
            <a:r>
              <a:rPr lang="en-US" sz="3000" dirty="0">
                <a:latin typeface="Sylfaen" panose="010A0502050306030303" pitchFamily="18" charset="0"/>
              </a:rPr>
              <a:t>= </a:t>
            </a:r>
            <a:r>
              <a:rPr lang="en-US" sz="3000" b="1" dirty="0">
                <a:solidFill>
                  <a:srgbClr val="7030A0"/>
                </a:solidFill>
                <a:latin typeface="Sylfaen" panose="010A0502050306030303" pitchFamily="18" charset="0"/>
              </a:rPr>
              <a:t>93.5±4.8 mg/kg.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Levon\Aghihanq\TemaCfUTh\Mer Hodvatsner\Seminar Li\Nkarner\fig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63947"/>
            <a:ext cx="4604062" cy="3240551"/>
          </a:xfrm>
          <a:prstGeom prst="rect">
            <a:avLst/>
          </a:prstGeom>
          <a:noFill/>
        </p:spPr>
      </p:pic>
      <p:pic>
        <p:nvPicPr>
          <p:cNvPr id="67587" name="Picture 3" descr="D:\Levon\Aghihanq\TemaCfUTh\Mer Hodvatsner\Seminar Li\Nkarner\fig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95600"/>
            <a:ext cx="4525727" cy="3200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914400"/>
            <a:ext cx="7772400" cy="132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Sylfaen" pitchFamily="18" charset="0"/>
              </a:rPr>
              <a:t>γ-spectra of sample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HH2</a:t>
            </a:r>
            <a:r>
              <a:rPr lang="en-US" sz="2800" dirty="0">
                <a:latin typeface="Sylfaen" pitchFamily="18" charset="0"/>
              </a:rPr>
              <a:t> after 8 and 29 days of irradiation, respectively.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1373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3" cy="100738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Sylfaen" pitchFamily="18" charset="0"/>
              </a:rPr>
              <a:t>Schematic diagram of the target system for determining the quantitative content of lithium (Li) in a reference sample of granite grade </a:t>
            </a:r>
            <a:r>
              <a:rPr lang="en-US" sz="2000" b="1" dirty="0">
                <a:solidFill>
                  <a:srgbClr val="7030A0"/>
                </a:solidFill>
                <a:latin typeface="Sylfaen" pitchFamily="18" charset="0"/>
              </a:rPr>
              <a:t>N42 MK-4</a:t>
            </a:r>
            <a:r>
              <a:rPr lang="en-US" sz="2000" b="1" dirty="0">
                <a:solidFill>
                  <a:srgbClr val="0070C0"/>
                </a:solidFill>
                <a:latin typeface="Sylfaen" pitchFamily="18" charset="0"/>
              </a:rPr>
              <a:t> using a proton beam.</a:t>
            </a:r>
            <a:endParaRPr lang="en-US" sz="2000" b="1" dirty="0">
              <a:solidFill>
                <a:srgbClr val="7030A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458200" cy="3154362"/>
          </a:xfrm>
        </p:spPr>
        <p:txBody>
          <a:bodyPr>
            <a:normAutofit fontScale="32500" lnSpcReduction="20000"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Sylfaen" pitchFamily="18" charset="0"/>
              </a:rPr>
              <a:t>Proton energy E</a:t>
            </a:r>
            <a:r>
              <a:rPr lang="en-US" sz="4000" b="1" baseline="-25000" dirty="0">
                <a:solidFill>
                  <a:srgbClr val="002060"/>
                </a:solidFill>
                <a:latin typeface="Sylfaen" pitchFamily="18" charset="0"/>
              </a:rPr>
              <a:t>p</a:t>
            </a:r>
            <a:r>
              <a:rPr lang="en-US" sz="4000" b="1" dirty="0">
                <a:solidFill>
                  <a:srgbClr val="002060"/>
                </a:solidFill>
                <a:latin typeface="Sylfaen" pitchFamily="18" charset="0"/>
              </a:rPr>
              <a:t> = 18 MeV </a:t>
            </a:r>
            <a:endParaRPr lang="ru-RU" sz="4000" b="1" dirty="0">
              <a:solidFill>
                <a:srgbClr val="002060"/>
              </a:solidFill>
              <a:latin typeface="Sylfaen" pitchFamily="18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Sylfaen" pitchFamily="18" charset="0"/>
              </a:rPr>
              <a:t>Proton beam current  I</a:t>
            </a:r>
            <a:r>
              <a:rPr lang="en-US" sz="4000" b="1" baseline="-25000" dirty="0">
                <a:solidFill>
                  <a:srgbClr val="002060"/>
                </a:solidFill>
                <a:latin typeface="Sylfaen" pitchFamily="18" charset="0"/>
              </a:rPr>
              <a:t>p</a:t>
            </a:r>
            <a:r>
              <a:rPr lang="en-US" sz="4000" b="1" dirty="0">
                <a:solidFill>
                  <a:srgbClr val="002060"/>
                </a:solidFill>
                <a:latin typeface="Sylfaen" pitchFamily="18" charset="0"/>
              </a:rPr>
              <a:t> = 1.</a:t>
            </a:r>
            <a:r>
              <a:rPr lang="ru-RU" sz="4000" b="1" dirty="0">
                <a:solidFill>
                  <a:srgbClr val="002060"/>
                </a:solidFill>
                <a:latin typeface="Sylfaen" pitchFamily="18" charset="0"/>
              </a:rPr>
              <a:t>1</a:t>
            </a:r>
            <a:r>
              <a:rPr lang="en-US" sz="4000" b="1" dirty="0"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Sylfaen" pitchFamily="18" charset="0"/>
              </a:rPr>
              <a:t>mkA</a:t>
            </a:r>
            <a:r>
              <a:rPr lang="en-GB" sz="4000" b="1" dirty="0">
                <a:solidFill>
                  <a:srgbClr val="002060"/>
                </a:solidFill>
                <a:latin typeface="Sylfae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Sylfaen" pitchFamily="18" charset="0"/>
            </a:endParaRPr>
          </a:p>
          <a:p>
            <a:r>
              <a:rPr lang="en-GB" sz="4000" b="1" dirty="0">
                <a:solidFill>
                  <a:srgbClr val="002060"/>
                </a:solidFill>
                <a:latin typeface="Sylfaen" pitchFamily="18" charset="0"/>
              </a:rPr>
              <a:t>Irradiation time is 10 minutes.</a:t>
            </a:r>
          </a:p>
          <a:p>
            <a:r>
              <a:rPr lang="en-US" sz="4000" b="1" dirty="0" err="1">
                <a:latin typeface="Sylfaen" pitchFamily="18" charset="0"/>
              </a:rPr>
              <a:t>StSt</a:t>
            </a:r>
            <a:r>
              <a:rPr lang="en-US" sz="4000" b="1" dirty="0">
                <a:latin typeface="Sylfaen" pitchFamily="18" charset="0"/>
              </a:rPr>
              <a:t> </a:t>
            </a:r>
            <a:r>
              <a:rPr lang="en-GB" sz="4000" b="1" dirty="0">
                <a:latin typeface="Sylfaen" pitchFamily="18" charset="0"/>
              </a:rPr>
              <a:t>– duct window – stainless steel d=100 µm.</a:t>
            </a:r>
            <a:endParaRPr lang="en-US" sz="4000" b="1" dirty="0">
              <a:solidFill>
                <a:srgbClr val="C00000"/>
              </a:solidFill>
              <a:latin typeface="Sylfaen" pitchFamily="18" charset="0"/>
            </a:endParaRPr>
          </a:p>
          <a:p>
            <a:r>
              <a:rPr lang="en-US" sz="4000" b="1" dirty="0">
                <a:solidFill>
                  <a:srgbClr val="00B0F0"/>
                </a:solidFill>
                <a:latin typeface="Sylfaen" pitchFamily="18" charset="0"/>
              </a:rPr>
              <a:t>Airspace – air space L=1</a:t>
            </a:r>
            <a:r>
              <a:rPr lang="ru-RU" sz="4000" b="1" dirty="0">
                <a:solidFill>
                  <a:srgbClr val="00B0F0"/>
                </a:solidFill>
                <a:latin typeface="Sylfaen" pitchFamily="18" charset="0"/>
              </a:rPr>
              <a:t>4</a:t>
            </a:r>
            <a:r>
              <a:rPr lang="en-US" sz="4000" b="1" dirty="0">
                <a:solidFill>
                  <a:srgbClr val="00B0F0"/>
                </a:solidFill>
                <a:latin typeface="Sylfaen" pitchFamily="18" charset="0"/>
              </a:rPr>
              <a:t> cm,</a:t>
            </a:r>
          </a:p>
          <a:p>
            <a:r>
              <a:rPr lang="en-US" sz="4000" b="1" dirty="0">
                <a:solidFill>
                  <a:srgbClr val="C00000"/>
                </a:solidFill>
                <a:latin typeface="Sylfaen" pitchFamily="18" charset="0"/>
              </a:rPr>
              <a:t>Cu – monitor - copper foil d=25.4 µm</a:t>
            </a:r>
            <a:r>
              <a:rPr lang="ru-RU" sz="4000" b="1" dirty="0">
                <a:solidFill>
                  <a:srgbClr val="C00000"/>
                </a:solidFill>
                <a:latin typeface="Sylfaen" pitchFamily="18" charset="0"/>
              </a:rPr>
              <a:t> </a:t>
            </a:r>
          </a:p>
          <a:p>
            <a:r>
              <a:rPr lang="en-US" sz="4000" b="1" dirty="0">
                <a:latin typeface="Sylfaen" pitchFamily="18" charset="0"/>
              </a:rPr>
              <a:t>N42 –</a:t>
            </a:r>
            <a:r>
              <a:rPr lang="ru-RU" sz="4000" b="1" dirty="0">
                <a:latin typeface="Sylfaen" pitchFamily="18" charset="0"/>
              </a:rPr>
              <a:t> </a:t>
            </a:r>
            <a:r>
              <a:rPr lang="en-US" sz="4000" b="1" dirty="0">
                <a:latin typeface="Sylfaen" pitchFamily="18" charset="0"/>
              </a:rPr>
              <a:t>reference sample of granite grade N42 MK-4</a:t>
            </a:r>
          </a:p>
          <a:p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Sylfaen" pitchFamily="18" charset="0"/>
              </a:rPr>
              <a:t>A</a:t>
            </a:r>
            <a:r>
              <a:rPr lang="en-US" sz="4000" b="1" dirty="0">
                <a:latin typeface="Sylfaen" pitchFamily="18" charset="0"/>
              </a:rPr>
              <a:t>l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Sylfaen" pitchFamily="18" charset="0"/>
              </a:rPr>
              <a:t> – aluminum foil d=20 µm</a:t>
            </a:r>
            <a:endParaRPr lang="en-US" sz="4000" b="1" dirty="0">
              <a:latin typeface="Sylfaen" pitchFamily="18" charset="0"/>
            </a:endParaRPr>
          </a:p>
          <a:p>
            <a:r>
              <a:rPr lang="en-US" sz="4000" b="1" dirty="0">
                <a:latin typeface="Sylfaen" pitchFamily="18" charset="0"/>
              </a:rPr>
              <a:t>The lithium content was calculated for granite sample N42-2</a:t>
            </a:r>
          </a:p>
          <a:p>
            <a:pPr marL="0" indent="0">
              <a:buNone/>
            </a:pPr>
            <a:r>
              <a:rPr lang="en-US" sz="51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    m </a:t>
            </a:r>
            <a:r>
              <a:rPr lang="en-US" sz="5100" b="1" baseline="-25000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Li N42-2 </a:t>
            </a:r>
            <a:r>
              <a:rPr lang="en-US" sz="51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= 28.35 ±4.2 mg/kg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Sylfaen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43678" y="1464677"/>
            <a:ext cx="428322" cy="1540877"/>
            <a:chOff x="4357839" y="745123"/>
            <a:chExt cx="428322" cy="1540877"/>
          </a:xfrm>
        </p:grpSpPr>
        <p:sp>
          <p:nvSpPr>
            <p:cNvPr id="5" name="Rectangle 4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1878" y="1464677"/>
            <a:ext cx="428322" cy="1540877"/>
            <a:chOff x="4357839" y="745123"/>
            <a:chExt cx="428322" cy="1540877"/>
          </a:xfrm>
        </p:grpSpPr>
        <p:sp>
          <p:nvSpPr>
            <p:cNvPr id="8" name="Rectangle 7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28270" y="1464630"/>
            <a:ext cx="538930" cy="1524047"/>
            <a:chOff x="4358640" y="745123"/>
            <a:chExt cx="538930" cy="1524047"/>
          </a:xfrm>
        </p:grpSpPr>
        <p:sp>
          <p:nvSpPr>
            <p:cNvPr id="11" name="Rectangle 10"/>
            <p:cNvSpPr/>
            <p:nvPr/>
          </p:nvSpPr>
          <p:spPr>
            <a:xfrm>
              <a:off x="4549141" y="1354770"/>
              <a:ext cx="83819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8640" y="745123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Sylfaen" pitchFamily="18" charset="0"/>
                </a:rPr>
                <a:t>N42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0653" y="1464630"/>
            <a:ext cx="518092" cy="1524047"/>
            <a:chOff x="3989993" y="745123"/>
            <a:chExt cx="1164017" cy="1524047"/>
          </a:xfrm>
        </p:grpSpPr>
        <p:sp>
          <p:nvSpPr>
            <p:cNvPr id="14" name="Rectangle 13"/>
            <p:cNvSpPr/>
            <p:nvPr/>
          </p:nvSpPr>
          <p:spPr>
            <a:xfrm flipH="1">
              <a:off x="4450081" y="1354770"/>
              <a:ext cx="45719" cy="914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89993" y="745123"/>
              <a:ext cx="1164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StSt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52800" y="1447800"/>
            <a:ext cx="428322" cy="1540877"/>
            <a:chOff x="4357839" y="745123"/>
            <a:chExt cx="428322" cy="1540877"/>
          </a:xfrm>
        </p:grpSpPr>
        <p:sp>
          <p:nvSpPr>
            <p:cNvPr id="17" name="Rectangle 16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66470" y="1464677"/>
            <a:ext cx="538930" cy="1524047"/>
            <a:chOff x="4358640" y="745123"/>
            <a:chExt cx="538930" cy="1524047"/>
          </a:xfrm>
        </p:grpSpPr>
        <p:sp>
          <p:nvSpPr>
            <p:cNvPr id="20" name="Rectangle 19"/>
            <p:cNvSpPr/>
            <p:nvPr/>
          </p:nvSpPr>
          <p:spPr>
            <a:xfrm>
              <a:off x="4549141" y="1354770"/>
              <a:ext cx="83819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8640" y="745123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Sylfaen" pitchFamily="18" charset="0"/>
                </a:rPr>
                <a:t>N42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04670" y="1464677"/>
            <a:ext cx="538930" cy="1524047"/>
            <a:chOff x="4358640" y="745123"/>
            <a:chExt cx="538930" cy="1524047"/>
          </a:xfrm>
        </p:grpSpPr>
        <p:sp>
          <p:nvSpPr>
            <p:cNvPr id="23" name="Rectangle 22"/>
            <p:cNvSpPr/>
            <p:nvPr/>
          </p:nvSpPr>
          <p:spPr>
            <a:xfrm>
              <a:off x="4549141" y="1354770"/>
              <a:ext cx="83819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8640" y="745123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Sylfaen" pitchFamily="18" charset="0"/>
                </a:rPr>
                <a:t>N42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53634" y="1464677"/>
            <a:ext cx="385042" cy="1524047"/>
            <a:chOff x="4139458" y="745123"/>
            <a:chExt cx="865088" cy="1524047"/>
          </a:xfrm>
        </p:grpSpPr>
        <p:sp>
          <p:nvSpPr>
            <p:cNvPr id="26" name="Rectangle 25"/>
            <p:cNvSpPr/>
            <p:nvPr/>
          </p:nvSpPr>
          <p:spPr>
            <a:xfrm flipH="1">
              <a:off x="4450081" y="1354770"/>
              <a:ext cx="45719" cy="9144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39458" y="745123"/>
              <a:ext cx="865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Al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96278" y="1464677"/>
            <a:ext cx="428322" cy="1540877"/>
            <a:chOff x="4357839" y="745123"/>
            <a:chExt cx="428322" cy="1540877"/>
          </a:xfrm>
        </p:grpSpPr>
        <p:sp>
          <p:nvSpPr>
            <p:cNvPr id="29" name="Rectangle 28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10678" y="1464677"/>
            <a:ext cx="428322" cy="1540877"/>
            <a:chOff x="4357839" y="745123"/>
            <a:chExt cx="428322" cy="1540877"/>
          </a:xfrm>
        </p:grpSpPr>
        <p:sp>
          <p:nvSpPr>
            <p:cNvPr id="35" name="Rectangle 34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33470" y="1464677"/>
            <a:ext cx="538930" cy="1524047"/>
            <a:chOff x="4358640" y="745123"/>
            <a:chExt cx="538930" cy="1524047"/>
          </a:xfrm>
        </p:grpSpPr>
        <p:sp>
          <p:nvSpPr>
            <p:cNvPr id="38" name="Rectangle 37"/>
            <p:cNvSpPr/>
            <p:nvPr/>
          </p:nvSpPr>
          <p:spPr>
            <a:xfrm>
              <a:off x="4549141" y="1354770"/>
              <a:ext cx="83819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58640" y="745123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Sylfaen" pitchFamily="18" charset="0"/>
                </a:rPr>
                <a:t>N42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725078" y="1464677"/>
            <a:ext cx="428322" cy="1540877"/>
            <a:chOff x="4357839" y="745123"/>
            <a:chExt cx="428322" cy="1540877"/>
          </a:xfrm>
        </p:grpSpPr>
        <p:sp>
          <p:nvSpPr>
            <p:cNvPr id="41" name="Rectangle 40"/>
            <p:cNvSpPr/>
            <p:nvPr/>
          </p:nvSpPr>
          <p:spPr>
            <a:xfrm>
              <a:off x="4549141" y="1371600"/>
              <a:ext cx="45719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57839" y="745123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latin typeface="Sylfaen" pitchFamily="18" charset="0"/>
                </a:rPr>
                <a:t>Cu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95400" y="1447753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Sylfaen" pitchFamily="18" charset="0"/>
              </a:rPr>
              <a:t>Airspace L=14cm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19070" y="1447800"/>
            <a:ext cx="538930" cy="1524047"/>
            <a:chOff x="4358640" y="745123"/>
            <a:chExt cx="538930" cy="1524047"/>
          </a:xfrm>
        </p:grpSpPr>
        <p:sp>
          <p:nvSpPr>
            <p:cNvPr id="46" name="Rectangle 45"/>
            <p:cNvSpPr/>
            <p:nvPr/>
          </p:nvSpPr>
          <p:spPr>
            <a:xfrm>
              <a:off x="4549141" y="1354770"/>
              <a:ext cx="83819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58640" y="745123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Sylfaen" pitchFamily="18" charset="0"/>
                </a:rPr>
                <a:t>N42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:\Aghihanq\TemaCfUTh\Mer Hodvatsner\Seminar Li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938" y="0"/>
            <a:ext cx="495212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076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Sylfaen" pitchFamily="18" charset="0"/>
              </a:rPr>
              <a:t>Conclusion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105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3000" dirty="0">
                <a:solidFill>
                  <a:srgbClr val="002060"/>
                </a:solidFill>
                <a:latin typeface="Sylfaen" panose="010A0502050306030303" pitchFamily="18" charset="0"/>
              </a:rPr>
              <a:t>The lithium </a:t>
            </a:r>
            <a:r>
              <a:rPr lang="en-US" sz="3000" b="1" dirty="0">
                <a:solidFill>
                  <a:srgbClr val="0070C0"/>
                </a:solidFill>
                <a:latin typeface="Sylfaen" pitchFamily="18" charset="0"/>
              </a:rPr>
              <a:t>(Li)</a:t>
            </a:r>
            <a:r>
              <a:rPr lang="en-GB" sz="3000" dirty="0">
                <a:solidFill>
                  <a:srgbClr val="002060"/>
                </a:solidFill>
                <a:latin typeface="Sylfaen" panose="010A0502050306030303" pitchFamily="18" charset="0"/>
              </a:rPr>
              <a:t> content of geological samples taken from a mine in southern Armenia and from the Avan salt mine (Yerevan) was determined to be </a:t>
            </a:r>
            <a:r>
              <a:rPr lang="en-GB" sz="3000" b="1" dirty="0">
                <a:solidFill>
                  <a:srgbClr val="FF0000"/>
                </a:solidFill>
                <a:latin typeface="Sylfaen" panose="010A0502050306030303" pitchFamily="18" charset="0"/>
              </a:rPr>
              <a:t>34.0 ± 5.3 mg/kg</a:t>
            </a:r>
            <a:r>
              <a:rPr lang="en-GB" sz="3000" dirty="0">
                <a:solidFill>
                  <a:srgbClr val="002060"/>
                </a:solidFill>
                <a:latin typeface="Sylfaen" panose="010A0502050306030303" pitchFamily="18" charset="0"/>
              </a:rPr>
              <a:t> </a:t>
            </a:r>
            <a:r>
              <a:rPr lang="en-GB" sz="3000" dirty="0" smtClean="0">
                <a:solidFill>
                  <a:srgbClr val="002060"/>
                </a:solidFill>
                <a:latin typeface="Sylfaen" panose="010A0502050306030303" pitchFamily="18" charset="0"/>
              </a:rPr>
              <a:t>and    </a:t>
            </a:r>
            <a:r>
              <a:rPr lang="en-GB" sz="3000" b="1" dirty="0">
                <a:solidFill>
                  <a:srgbClr val="FF0000"/>
                </a:solidFill>
                <a:latin typeface="Sylfaen" panose="010A0502050306030303" pitchFamily="18" charset="0"/>
              </a:rPr>
              <a:t>100.6 ± 12.6 mg/kg</a:t>
            </a:r>
            <a:r>
              <a:rPr lang="en-GB" sz="3000" dirty="0">
                <a:solidFill>
                  <a:srgbClr val="002060"/>
                </a:solidFill>
                <a:latin typeface="Sylfaen" panose="010A0502050306030303" pitchFamily="18" charset="0"/>
              </a:rPr>
              <a:t>, respectively.</a:t>
            </a:r>
            <a:endParaRPr lang="ru-RU" sz="3000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2060"/>
                </a:solidFill>
                <a:latin typeface="Sylfaen" panose="010A0502050306030303" pitchFamily="18" charset="0"/>
              </a:rPr>
              <a:t>The reliability of the proton activation analysis method was </a:t>
            </a:r>
            <a:r>
              <a:rPr lang="en-US" sz="31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verified</a:t>
            </a:r>
            <a:r>
              <a:rPr lang="en-US" sz="3000" dirty="0">
                <a:solidFill>
                  <a:srgbClr val="002060"/>
                </a:solidFill>
                <a:latin typeface="Sylfaen" panose="010A0502050306030303" pitchFamily="18" charset="0"/>
              </a:rPr>
              <a:t> by comparing the previously known lithium </a:t>
            </a:r>
            <a:r>
              <a:rPr lang="en-US" sz="3000" b="1" dirty="0">
                <a:solidFill>
                  <a:srgbClr val="0070C0"/>
                </a:solidFill>
                <a:latin typeface="Sylfaen" panose="010A0502050306030303" pitchFamily="18" charset="0"/>
              </a:rPr>
              <a:t>(Li)</a:t>
            </a:r>
            <a:r>
              <a:rPr lang="en-US" sz="3000" dirty="0">
                <a:solidFill>
                  <a:srgbClr val="002060"/>
                </a:solidFill>
                <a:latin typeface="Sylfaen" panose="010A0502050306030303" pitchFamily="18" charset="0"/>
              </a:rPr>
              <a:t> content in the reference sample of </a:t>
            </a:r>
            <a:r>
              <a:rPr lang="en-US" sz="3000" dirty="0">
                <a:solidFill>
                  <a:srgbClr val="0070C0"/>
                </a:solidFill>
                <a:latin typeface="Sylfaen" panose="010A0502050306030303" pitchFamily="18" charset="0"/>
              </a:rPr>
              <a:t>granite grade N42 MK-4 </a:t>
            </a:r>
            <a:r>
              <a:rPr lang="en-US" sz="3000" b="1" dirty="0">
                <a:solidFill>
                  <a:srgbClr val="0070C0"/>
                </a:solidFill>
                <a:latin typeface="Sylfaen" panose="010A0502050306030303" pitchFamily="18" charset="0"/>
              </a:rPr>
              <a:t>(26 mg/kg)</a:t>
            </a:r>
            <a:r>
              <a:rPr lang="en-US" sz="3000" dirty="0">
                <a:solidFill>
                  <a:srgbClr val="002060"/>
                </a:solidFill>
                <a:latin typeface="Sylfaen" panose="010A0502050306030303" pitchFamily="18" charset="0"/>
              </a:rPr>
              <a:t> with the value of </a:t>
            </a:r>
            <a:r>
              <a:rPr lang="en-US" sz="3000" b="1" dirty="0">
                <a:solidFill>
                  <a:srgbClr val="FF0000"/>
                </a:solidFill>
                <a:latin typeface="Sylfaen" panose="010A0502050306030303" pitchFamily="18" charset="0"/>
              </a:rPr>
              <a:t>28.35 ±4.2 mg/kg</a:t>
            </a:r>
            <a:r>
              <a:rPr lang="en-US" sz="3000" dirty="0">
                <a:solidFill>
                  <a:srgbClr val="002060"/>
                </a:solidFill>
                <a:latin typeface="Sylfaen" panose="010A0502050306030303" pitchFamily="18" charset="0"/>
              </a:rPr>
              <a:t> measured in this work.</a:t>
            </a:r>
            <a:r>
              <a:rPr lang="hy-AM" sz="3000" b="1" dirty="0">
                <a:solidFill>
                  <a:srgbClr val="C00000"/>
                </a:solidFill>
                <a:latin typeface="Sylfaen" pitchFamily="18" charset="0"/>
              </a:rPr>
              <a:t> </a:t>
            </a:r>
            <a:endParaRPr lang="en-US" sz="3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4800" b="1" dirty="0">
                <a:solidFill>
                  <a:srgbClr val="FF0000"/>
                </a:solidFill>
                <a:latin typeface="Sylfaen" pitchFamily="18" charset="0"/>
              </a:rPr>
              <a:t>THANK YOU FOR YOUR ATTENTION</a:t>
            </a:r>
            <a:endParaRPr lang="en-US" sz="4800" b="1" dirty="0">
              <a:solidFill>
                <a:srgbClr val="FF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58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11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BB0115-6A54-4157-93C1-C56300164AC1}"/>
              </a:ext>
            </a:extLst>
          </p:cNvPr>
          <p:cNvSpPr txBox="1"/>
          <p:nvPr/>
        </p:nvSpPr>
        <p:spPr>
          <a:xfrm>
            <a:off x="685800" y="533400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Sylfaen" panose="010A0502050306030303" pitchFamily="18" charset="0"/>
              </a:rPr>
              <a:t>The presence of a cyclotron, electron accelerator, and unique underground laboratory at the </a:t>
            </a:r>
            <a:r>
              <a:rPr lang="en-GB" sz="3200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AANL </a:t>
            </a:r>
            <a:r>
              <a:rPr lang="en-GB" sz="3200" b="1" dirty="0">
                <a:solidFill>
                  <a:srgbClr val="0070C0"/>
                </a:solidFill>
                <a:latin typeface="Sylfaen" panose="010A0502050306030303" pitchFamily="18" charset="0"/>
              </a:rPr>
              <a:t>allows not only to conduct research on rare nuclear processes but also to solve applied problems in the fields of</a:t>
            </a:r>
            <a:r>
              <a:rPr lang="en-GB" sz="3200" dirty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GB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ecology, medicine, geology, metallurgy, and mineral exploration.</a:t>
            </a:r>
          </a:p>
          <a:p>
            <a:r>
              <a:rPr lang="en-GB" sz="3200" b="1" dirty="0">
                <a:solidFill>
                  <a:srgbClr val="7030A0"/>
                </a:solidFill>
                <a:latin typeface="Sylfaen" panose="010A0502050306030303" pitchFamily="18" charset="0"/>
              </a:rPr>
              <a:t>It is especially important to note the presence of a low-background installation based on a lead-shielded </a:t>
            </a:r>
            <a:r>
              <a:rPr lang="en-GB" sz="3200" b="1" dirty="0" err="1">
                <a:solidFill>
                  <a:srgbClr val="7030A0"/>
                </a:solidFill>
                <a:latin typeface="Sylfaen" panose="010A0502050306030303" pitchFamily="18" charset="0"/>
              </a:rPr>
              <a:t>HPGe</a:t>
            </a:r>
            <a:r>
              <a:rPr lang="en-GB" sz="3200" b="1" dirty="0">
                <a:solidFill>
                  <a:srgbClr val="7030A0"/>
                </a:solidFill>
                <a:latin typeface="Sylfaen" panose="010A0502050306030303" pitchFamily="18" charset="0"/>
              </a:rPr>
              <a:t> detector in the </a:t>
            </a:r>
            <a:r>
              <a:rPr lang="en-GB" sz="3200" b="1" dirty="0" smtClean="0">
                <a:solidFill>
                  <a:srgbClr val="7030A0"/>
                </a:solidFill>
                <a:latin typeface="Sylfaen" panose="010A0502050306030303" pitchFamily="18" charset="0"/>
              </a:rPr>
              <a:t>AANL </a:t>
            </a:r>
            <a:r>
              <a:rPr lang="en-GB" sz="3200" b="1" dirty="0">
                <a:solidFill>
                  <a:srgbClr val="7030A0"/>
                </a:solidFill>
                <a:latin typeface="Sylfaen" panose="010A0502050306030303" pitchFamily="18" charset="0"/>
              </a:rPr>
              <a:t>underground laboratory.</a:t>
            </a:r>
            <a:endParaRPr lang="ru-RU" sz="3200" b="1" dirty="0">
              <a:solidFill>
                <a:srgbClr val="7030A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4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007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229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media1.s-nbcnews.com/j/newscms/2014_18/416971/140502-science-periodic-table-elements_b2bbb9954b92280ff8011bdcee6e4dcc.fit-2000w.jpg">
            <a:extLst>
              <a:ext uri="{FF2B5EF4-FFF2-40B4-BE49-F238E27FC236}">
                <a16:creationId xmlns:a16="http://schemas.microsoft.com/office/drawing/2014/main" xmlns="" id="{04A83BC3-2902-4A4C-9568-412BC956B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9"/>
          <a:stretch>
            <a:fillRect/>
          </a:stretch>
        </p:blipFill>
        <p:spPr bwMode="auto">
          <a:xfrm>
            <a:off x="428625" y="685800"/>
            <a:ext cx="81407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695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76984"/>
              </p:ext>
            </p:extLst>
          </p:nvPr>
        </p:nvGraphicFramePr>
        <p:xfrm>
          <a:off x="533398" y="1143001"/>
          <a:ext cx="8001001" cy="5646094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1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1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185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8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Sylfaen"/>
                          <a:ea typeface="Times New Roman"/>
                          <a:cs typeface="Times New Roman"/>
                        </a:rPr>
                        <a:t>Target-core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Sylfaen"/>
                          <a:ea typeface="Times New Roman"/>
                          <a:cs typeface="Times New Roman"/>
                        </a:rPr>
                        <a:t>Isotope fraction of an element %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Sylfaen"/>
                          <a:ea typeface="Calibri"/>
                          <a:cs typeface="Times New Roman"/>
                        </a:rPr>
                        <a:t>reaction under study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Sylfaen"/>
                          <a:ea typeface="Times New Roman"/>
                          <a:cs typeface="Times New Roman"/>
                        </a:rPr>
                        <a:t>the daughter nucleus of the</a:t>
                      </a:r>
                      <a:r>
                        <a:rPr lang="ru-RU" sz="1000" dirty="0"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Sylfae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00" dirty="0" err="1">
                          <a:latin typeface="Sylfaen"/>
                          <a:ea typeface="Calibri"/>
                          <a:cs typeface="Times New Roman"/>
                        </a:rPr>
                        <a:t>p,</a:t>
                      </a:r>
                      <a:r>
                        <a:rPr lang="en-US" sz="1000" dirty="0" err="1">
                          <a:latin typeface="Sylfae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000" dirty="0">
                          <a:latin typeface="Sylfae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000" dirty="0">
                          <a:latin typeface="Sylfaen"/>
                          <a:ea typeface="Times New Roman"/>
                          <a:cs typeface="Times New Roman"/>
                        </a:rPr>
                        <a:t> reaction and its half-life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Sylfaen"/>
                          <a:ea typeface="Times New Roman"/>
                          <a:cs typeface="Times New Roman"/>
                        </a:rPr>
                        <a:t>The energy (keV) and intensity of the γ-quantum accompanying</a:t>
                      </a:r>
                      <a:r>
                        <a:rPr lang="ru-RU" sz="1000" dirty="0"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Sylfaen"/>
                          <a:ea typeface="Times New Roman"/>
                          <a:cs typeface="Times New Roman"/>
                        </a:rPr>
                        <a:t>(%) the fission of the daughter nucleus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192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Os</a:t>
                      </a: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40.78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192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Os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192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Ir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192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Ir  (73.829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316.506(82.86%)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190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Os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26.26</a:t>
                      </a: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190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Os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190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Ir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190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Ir  (11.78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605.14 (37.8%)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103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Rh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103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Rh</a:t>
                      </a:r>
                      <a:r>
                        <a:rPr lang="en-US" sz="1600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latin typeface="Sylfaen" pitchFamily="18" charset="0"/>
                          <a:ea typeface="Calibri"/>
                          <a:cs typeface="Times New Roman"/>
                        </a:rPr>
                        <a:t>p,</a:t>
                      </a:r>
                      <a:r>
                        <a:rPr lang="en-US" sz="16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600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102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Rh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102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Rh (207.3 </a:t>
                      </a:r>
                      <a:r>
                        <a:rPr lang="en-US" sz="16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օր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475.06 (46.0%)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105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Pd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22.33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105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Pd</a:t>
                      </a:r>
                      <a:r>
                        <a:rPr lang="en-US" sz="1600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latin typeface="Sylfaen" pitchFamily="18" charset="0"/>
                          <a:ea typeface="Calibri"/>
                          <a:cs typeface="Times New Roman"/>
                        </a:rPr>
                        <a:t>p,</a:t>
                      </a:r>
                      <a:r>
                        <a:rPr lang="en-US" sz="16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105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Ag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105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Ag (41.29 </a:t>
                      </a:r>
                      <a:r>
                        <a:rPr lang="en-US" sz="16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օր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344.61 (42.0%)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197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Au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197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Au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 197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Hg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197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Hg (23.8 </a:t>
                      </a:r>
                      <a:r>
                        <a:rPr lang="en-US" sz="16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ժամ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134(33%), 279.0(6%) 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196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Pt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25.21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196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Pt</a:t>
                      </a:r>
                      <a:r>
                        <a:rPr lang="en-US" sz="1600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latin typeface="Sylfaen" pitchFamily="18" charset="0"/>
                          <a:ea typeface="Calibri"/>
                          <a:cs typeface="Times New Roman"/>
                        </a:rPr>
                        <a:t>p,</a:t>
                      </a:r>
                      <a:r>
                        <a:rPr lang="en-US" sz="16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196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Au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196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Au (6.1669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333.03 (22.9%) 355.73(87.0 %)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5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Sc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Sc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(p,p+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44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Sc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Sc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(p,p+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44m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Sc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44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Sc (4.042 ժամ)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44m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Sc (58.61 ժամ)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1157.022(99.887%)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271.251(86.72%)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Y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Zr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Zr (78.41 ժամ)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909.15 (99.04%)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Y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2n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88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Zr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88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Zr  (83.4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392.87 (97</a:t>
                      </a:r>
                      <a:r>
                        <a:rPr lang="hy-AM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29%)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139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La</a:t>
                      </a:r>
                      <a:endParaRPr lang="en-US" sz="1600" dirty="0">
                        <a:solidFill>
                          <a:srgbClr val="0070C0"/>
                        </a:solidFill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25.21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139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,n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139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139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Ce (137.64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165.87 (79.9%)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140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88.45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140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,d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139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139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Ce (137.64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165.87 (79.9%)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142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11.11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142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,d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141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141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Ce (32.504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145.44 (48.3%)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3048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ylfaen" pitchFamily="18" charset="0"/>
              </a:rPr>
              <a:t>Some characteristics of (</a:t>
            </a:r>
            <a:r>
              <a:rPr lang="en-US" b="1" dirty="0" err="1">
                <a:latin typeface="Sylfaen" pitchFamily="18" charset="0"/>
              </a:rPr>
              <a:t>p,X</a:t>
            </a:r>
            <a:r>
              <a:rPr lang="en-US" b="1" dirty="0">
                <a:latin typeface="Sylfaen" pitchFamily="18" charset="0"/>
              </a:rPr>
              <a:t>) reactions for determining the content of</a:t>
            </a:r>
            <a:r>
              <a:rPr lang="en-US" b="1" dirty="0">
                <a:solidFill>
                  <a:srgbClr val="FF0000"/>
                </a:solidFill>
                <a:latin typeface="Sylfaen" pitchFamily="18" charset="0"/>
              </a:rPr>
              <a:t> precious </a:t>
            </a:r>
            <a:r>
              <a:rPr lang="en-US" b="1" dirty="0">
                <a:latin typeface="Sylfaen" pitchFamily="18" charset="0"/>
              </a:rPr>
              <a:t>and</a:t>
            </a:r>
            <a:r>
              <a:rPr lang="en-US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Sylfaen" pitchFamily="18" charset="0"/>
              </a:rPr>
              <a:t>rare earth metals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67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609604"/>
          <a:ext cx="7924801" cy="5968514"/>
        </p:xfrm>
        <a:graphic>
          <a:graphicData uri="http://schemas.openxmlformats.org/drawingml/2006/table">
            <a:tbl>
              <a:tblPr/>
              <a:tblGrid>
                <a:gridCol w="792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3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935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7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144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23.798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144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600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latin typeface="Sylfaen" pitchFamily="18" charset="0"/>
                          <a:ea typeface="Calibri"/>
                          <a:cs typeface="Times New Roman"/>
                        </a:rPr>
                        <a:t>p,</a:t>
                      </a:r>
                      <a:r>
                        <a:rPr lang="en-US" sz="16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144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Pm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144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Pm (363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618.01 (98.0%)696.49(99.49%)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148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5.756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148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600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latin typeface="Sylfaen" pitchFamily="18" charset="0"/>
                          <a:ea typeface="Calibri"/>
                          <a:cs typeface="Times New Roman"/>
                        </a:rPr>
                        <a:t>p,</a:t>
                      </a:r>
                      <a:r>
                        <a:rPr lang="en-US" sz="16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148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Pm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148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600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latin typeface="Sylfaen" pitchFamily="18" charset="0"/>
                          <a:ea typeface="Calibri"/>
                          <a:cs typeface="Times New Roman"/>
                        </a:rPr>
                        <a:t>p,</a:t>
                      </a:r>
                      <a:r>
                        <a:rPr lang="en-US" sz="16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148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Pm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148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Pm (5.368 </a:t>
                      </a:r>
                      <a:r>
                        <a:rPr lang="en-US" sz="16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օր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148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Pm (41.29 </a:t>
                      </a:r>
                      <a:r>
                        <a:rPr lang="en-US" sz="16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օր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550.27 (22.0%)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550.27(94.9%)629.97(89.0%)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144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23.798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144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144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Pm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144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Pm (363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618.01 (98.0%)696.49(99.49%)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147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Sm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147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Sm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 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147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Eu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147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Eu (24.1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197.299 (24.08%)677.52(9.8%)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151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Eu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47.81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151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Eu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 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151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Gd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151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Gd (124.5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153.6 (6.2%) 243.29 (5.6%)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156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Gd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20.47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156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Gd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 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156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Tb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156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Tb (5.35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534.29 (67%) 1222.44 (31%)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168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Er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26.978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168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Er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 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168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Tm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168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Tm(93.1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198.25 (54.49%) 815.99 (50.95%)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7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169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Tm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169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Tm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168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Tm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168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Tm(93.1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198.25 (54.49%) 815.99 (50.95%)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169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Tm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169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Tm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169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Yb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169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Yb  (32.015օր)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177.21 (22.28%)197.957(35.93%)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7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172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Yb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26.978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172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Yb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(p,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172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Lu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172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Lu  (6.70օր)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900.72 (29.8%)1093.63(63.0%)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7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175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Lu</a:t>
                      </a:r>
                      <a:endParaRPr lang="en-US" sz="16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97.401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175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Lu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 (p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175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Hf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175</a:t>
                      </a:r>
                      <a:r>
                        <a:rPr lang="en-US" sz="1600">
                          <a:latin typeface="Sylfaen" pitchFamily="18" charset="0"/>
                          <a:ea typeface="Times New Roman"/>
                          <a:cs typeface="Times New Roman"/>
                        </a:rPr>
                        <a:t>Hf (70.67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343.40 (84%)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006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6409"/>
              </p:ext>
            </p:extLst>
          </p:nvPr>
        </p:nvGraphicFramePr>
        <p:xfrm>
          <a:off x="685800" y="1752602"/>
          <a:ext cx="7924801" cy="4622030"/>
        </p:xfrm>
        <a:graphic>
          <a:graphicData uri="http://schemas.openxmlformats.org/drawingml/2006/table">
            <a:tbl>
              <a:tblPr/>
              <a:tblGrid>
                <a:gridCol w="720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9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70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65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15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Target-core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Isotope fraction of an element %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Calibri"/>
                          <a:cs typeface="Times New Roman"/>
                        </a:rPr>
                        <a:t>reaction under study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the daughter nucleus of the</a:t>
                      </a:r>
                      <a:r>
                        <a:rPr lang="ru-RU" sz="1400" dirty="0"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Sylfae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0" dirty="0" err="1">
                          <a:latin typeface="Sylfaen" pitchFamily="18" charset="0"/>
                        </a:rPr>
                        <a:t>γ</a:t>
                      </a:r>
                      <a:r>
                        <a:rPr lang="en-US" sz="1400" dirty="0" err="1">
                          <a:latin typeface="Sylfae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dirty="0" err="1">
                          <a:latin typeface="Sylfae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400" dirty="0">
                          <a:latin typeface="Sylfae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 reaction and its half-life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The energy (keV) and intensity of the γ-quantum accompanying</a:t>
                      </a:r>
                      <a:r>
                        <a:rPr lang="ru-RU" sz="1400" dirty="0"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Sylfaen"/>
                          <a:ea typeface="Times New Roman"/>
                          <a:cs typeface="Times New Roman"/>
                        </a:rPr>
                        <a:t>(%) the fission of the daughter nucleus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30000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103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Rh</a:t>
                      </a:r>
                      <a:endParaRPr lang="en-US" sz="14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103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Rh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 102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Rh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102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Rh (207.3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475.06 (46.0%)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30000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106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Pd</a:t>
                      </a:r>
                      <a:endParaRPr lang="en-US" sz="14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27.33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106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Pd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 105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Rh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105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Rh (35.34 ժամ)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319.23 (16.9%)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30000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197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Au</a:t>
                      </a:r>
                      <a:endParaRPr lang="en-US" sz="14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197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Au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 196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Au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196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Au (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6.1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669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 d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355.68 (87%)</a:t>
                      </a:r>
                      <a:endParaRPr lang="en-US" sz="14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30000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198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Pt</a:t>
                      </a:r>
                      <a:endParaRPr lang="en-US" sz="14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7.356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198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Pt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 197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Pt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197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Pt (19.89 ժամ)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191.437(3.7 %)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Sc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Sc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44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Sc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Sc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44m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Sc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44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Sc (4.042 ժամ)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44m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Sc (58.61 ժամ)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1157.022(99.887%)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271.251(86.72%)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Y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88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Y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88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Y (106.627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898.04 (93.7%) 1836.06 (93.7%)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Y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2n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87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Y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87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Y  (79.8 ժամ)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388.53 (82</a:t>
                      </a:r>
                      <a:r>
                        <a:rPr lang="hy-AM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2%) 484.805 (89</a:t>
                      </a:r>
                      <a:r>
                        <a:rPr lang="hy-AM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8%)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140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88.45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140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139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139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Ce (137.64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165.87 (79.9%)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142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11.11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142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40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141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Ce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latin typeface="Sylfaen" pitchFamily="18" charset="0"/>
                          <a:ea typeface="Times New Roman"/>
                          <a:cs typeface="Times New Roman"/>
                        </a:rPr>
                        <a:t>141</a:t>
                      </a:r>
                      <a:r>
                        <a:rPr lang="en-US" sz="1400">
                          <a:latin typeface="Sylfaen" pitchFamily="18" charset="0"/>
                          <a:ea typeface="Times New Roman"/>
                          <a:cs typeface="Times New Roman"/>
                        </a:rPr>
                        <a:t>Ce (32.504 օր)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145.44 (48.3%)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457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ylfaen" pitchFamily="18" charset="0"/>
              </a:rPr>
              <a:t>Some characteristics of </a:t>
            </a:r>
            <a:r>
              <a:rPr lang="en-US" sz="1800" b="1" dirty="0">
                <a:latin typeface="Sylfaen" pitchFamily="18" charset="0"/>
              </a:rPr>
              <a:t>(</a:t>
            </a:r>
            <a:r>
              <a:rPr lang="en-US" sz="1800" b="1" dirty="0" err="1">
                <a:latin typeface="Sylfaen" pitchFamily="18" charset="0"/>
              </a:rPr>
              <a:t>γ,X</a:t>
            </a:r>
            <a:r>
              <a:rPr lang="en-US" sz="1800" b="1" dirty="0">
                <a:latin typeface="Sylfaen" pitchFamily="18" charset="0"/>
              </a:rPr>
              <a:t>)</a:t>
            </a:r>
            <a:r>
              <a:rPr lang="en-US" b="1" dirty="0">
                <a:latin typeface="Sylfaen" pitchFamily="18" charset="0"/>
              </a:rPr>
              <a:t> reactions for determining the content of</a:t>
            </a:r>
            <a:r>
              <a:rPr lang="en-US" b="1" dirty="0">
                <a:solidFill>
                  <a:srgbClr val="FF0000"/>
                </a:solidFill>
                <a:latin typeface="Sylfaen" pitchFamily="18" charset="0"/>
              </a:rPr>
              <a:t> precious </a:t>
            </a:r>
            <a:r>
              <a:rPr lang="en-US" b="1" dirty="0">
                <a:latin typeface="Sylfaen" pitchFamily="18" charset="0"/>
              </a:rPr>
              <a:t>and</a:t>
            </a:r>
            <a:r>
              <a:rPr lang="en-US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Sylfaen" pitchFamily="18" charset="0"/>
              </a:rPr>
              <a:t>rare earth metals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06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219201"/>
          <a:ext cx="8077202" cy="4495798"/>
        </p:xfrm>
        <a:graphic>
          <a:graphicData uri="http://schemas.openxmlformats.org/drawingml/2006/table">
            <a:tbl>
              <a:tblPr/>
              <a:tblGrid>
                <a:gridCol w="734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8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718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9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140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Ce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88.45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/>
                          <a:ea typeface="Times New Roman"/>
                          <a:cs typeface="Times New Roman"/>
                        </a:rPr>
                        <a:t>140</a:t>
                      </a: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en-US" sz="1600" dirty="0">
                          <a:latin typeface="Sylfae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latin typeface="Sylfaen"/>
                          <a:ea typeface="Calibri"/>
                          <a:cs typeface="Times New Roman"/>
                        </a:rPr>
                        <a:t>γ,</a:t>
                      </a:r>
                      <a:r>
                        <a:rPr lang="en-US" sz="1600" dirty="0" err="1">
                          <a:latin typeface="Sylfae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latin typeface="Sylfae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 dirty="0">
                          <a:latin typeface="Sylfaen"/>
                          <a:ea typeface="Times New Roman"/>
                          <a:cs typeface="Times New Roman"/>
                        </a:rPr>
                        <a:t>139</a:t>
                      </a: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Ce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139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Ce (137.64 օր)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165.87 (79.9%)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142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Ce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11.11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/>
                          <a:ea typeface="Times New Roman"/>
                          <a:cs typeface="Times New Roman"/>
                        </a:rPr>
                        <a:t>142</a:t>
                      </a: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en-US" sz="1600" dirty="0">
                          <a:latin typeface="Sylfae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latin typeface="Sylfaen"/>
                          <a:ea typeface="Calibri"/>
                          <a:cs typeface="Times New Roman"/>
                        </a:rPr>
                        <a:t>γ,</a:t>
                      </a:r>
                      <a:r>
                        <a:rPr lang="en-US" sz="1600" dirty="0" err="1">
                          <a:latin typeface="Sylfae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latin typeface="Sylfae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 dirty="0">
                          <a:latin typeface="Sylfaen"/>
                          <a:ea typeface="Times New Roman"/>
                          <a:cs typeface="Times New Roman"/>
                        </a:rPr>
                        <a:t>141</a:t>
                      </a: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Ce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Sylfaen"/>
                          <a:ea typeface="Times New Roman"/>
                          <a:cs typeface="Times New Roman"/>
                        </a:rPr>
                        <a:t>141</a:t>
                      </a: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Ce (32.504 </a:t>
                      </a:r>
                      <a:r>
                        <a:rPr lang="en-US" sz="1600" dirty="0" err="1">
                          <a:latin typeface="Sylfaen"/>
                          <a:ea typeface="Times New Roman"/>
                          <a:cs typeface="Times New Roman"/>
                        </a:rPr>
                        <a:t>օր</a:t>
                      </a: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145.44 (48.3%)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148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5.756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148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600">
                          <a:latin typeface="Sylfaen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147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147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Nd (11.12 օր)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531.01 (13.11%)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9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160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Gd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21.86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160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Gd</a:t>
                      </a:r>
                      <a:r>
                        <a:rPr lang="en-US" sz="1600">
                          <a:latin typeface="Sylfaen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159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Gd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159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Gd (18.479 ժամ)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363.54 (11.78%)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9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159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Tb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159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Tb</a:t>
                      </a:r>
                      <a:r>
                        <a:rPr lang="en-US" sz="1600">
                          <a:latin typeface="Sylfaen"/>
                          <a:ea typeface="Calibri"/>
                          <a:cs typeface="Times New Roman"/>
                        </a:rPr>
                        <a:t>(γ,3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 156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Tb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156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Tb (5.35 օր)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534.29 (67%) 1222.44 (31%)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9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169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Tm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169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Tm</a:t>
                      </a:r>
                      <a:r>
                        <a:rPr lang="en-US" sz="1600">
                          <a:latin typeface="Sylfaen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168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Tm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168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Tm(93.1 օր)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198.25 (54.49%) 815.99(50.95%)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7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176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Yb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12.996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176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Yb</a:t>
                      </a:r>
                      <a:r>
                        <a:rPr lang="en-US" sz="1600">
                          <a:latin typeface="Sylfaen"/>
                          <a:ea typeface="Calibri"/>
                          <a:cs typeface="Times New Roman"/>
                        </a:rPr>
                        <a:t>(γ,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 175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Yb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175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Yb(4.185 օր)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396.329 (13.2%)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9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175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Lu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97.401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175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Lu</a:t>
                      </a:r>
                      <a:r>
                        <a:rPr lang="en-US" sz="1600">
                          <a:latin typeface="Sylfaen"/>
                          <a:ea typeface="Calibri"/>
                          <a:cs typeface="Times New Roman"/>
                        </a:rPr>
                        <a:t>(γ,3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>
                          <a:latin typeface="Sylfae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172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Lu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Sylfaen"/>
                          <a:ea typeface="Times New Roman"/>
                          <a:cs typeface="Times New Roman"/>
                        </a:rPr>
                        <a:t>172</a:t>
                      </a:r>
                      <a:r>
                        <a:rPr lang="en-US" sz="1600">
                          <a:latin typeface="Sylfaen"/>
                          <a:ea typeface="Times New Roman"/>
                          <a:cs typeface="Times New Roman"/>
                        </a:rPr>
                        <a:t>Lu (6.702 օր)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/>
                          <a:ea typeface="Times New Roman"/>
                          <a:cs typeface="Times New Roman"/>
                        </a:rPr>
                        <a:t>900.724 (29.8%) 1093.63 (63%)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436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6779997-0754-41A1-A2D3-C3B57B527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13362"/>
              </p:ext>
            </p:extLst>
          </p:nvPr>
        </p:nvGraphicFramePr>
        <p:xfrm>
          <a:off x="1752601" y="609600"/>
          <a:ext cx="6172200" cy="5715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443">
                  <a:extLst>
                    <a:ext uri="{9D8B030D-6E8A-4147-A177-3AD203B41FA5}">
                      <a16:colId xmlns:a16="http://schemas.microsoft.com/office/drawing/2014/main" xmlns="" val="1082017454"/>
                    </a:ext>
                  </a:extLst>
                </a:gridCol>
                <a:gridCol w="2233362">
                  <a:extLst>
                    <a:ext uri="{9D8B030D-6E8A-4147-A177-3AD203B41FA5}">
                      <a16:colId xmlns:a16="http://schemas.microsoft.com/office/drawing/2014/main" xmlns="" val="1767742457"/>
                    </a:ext>
                  </a:extLst>
                </a:gridCol>
                <a:gridCol w="2436395">
                  <a:extLst>
                    <a:ext uri="{9D8B030D-6E8A-4147-A177-3AD203B41FA5}">
                      <a16:colId xmlns:a16="http://schemas.microsoft.com/office/drawing/2014/main" xmlns="" val="3061888733"/>
                    </a:ext>
                  </a:extLst>
                </a:gridCol>
              </a:tblGrid>
              <a:tr h="5471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Elements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Relative content of an element (µg/g or %) measured by the GAA method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Relative content of an element (µg/g or %) measured by the INAA method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948414765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Na  (%)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2.52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0.33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3.22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4227173891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K   (%)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3.79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0.35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3.40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1690582001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Ca (%)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0.445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 0.043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 данных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3326031520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Sc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3.2 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0.6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2.50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165385187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Ti (%)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0.070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0.004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 данных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2178533252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Cr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3.5 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2.7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6.00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1800380159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Mn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404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29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 данных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1685679479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Fe  (%)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0.58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0.06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0.61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564999542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Co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1.59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0.60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1.09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3516614980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Zn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47.8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15.5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40.0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1407939133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As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2.53 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0.36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5.10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960965022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Rb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128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135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3742822461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Sr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32.3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2.7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  данных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602117464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Y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26.3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1.9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  данных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1160342570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Zr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72.2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5.1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2046291686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Nb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32.7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2.1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  данных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115186497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Mo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6.1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1.0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  данных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4166767173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Sb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1.0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0.3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0.16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2840323846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Cs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3.57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0.24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3.64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1564695621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405</a:t>
                      </a:r>
                      <a:r>
                        <a:rPr lang="ru-RU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900">
                          <a:effectLst/>
                        </a:rPr>
                        <a:t>48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388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/>
                </a:tc>
                <a:extLst>
                  <a:ext uri="{0D108BD9-81ED-4DB2-BD59-A6C34878D82A}">
                    <a16:rowId xmlns:a16="http://schemas.microsoft.com/office/drawing/2014/main" xmlns="" val="2656784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495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05CAF9B-9F40-4566-9721-2C4CEB15B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3064"/>
              </p:ext>
            </p:extLst>
          </p:nvPr>
        </p:nvGraphicFramePr>
        <p:xfrm>
          <a:off x="1600200" y="1066800"/>
          <a:ext cx="6019800" cy="4091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5346">
                  <a:extLst>
                    <a:ext uri="{9D8B030D-6E8A-4147-A177-3AD203B41FA5}">
                      <a16:colId xmlns:a16="http://schemas.microsoft.com/office/drawing/2014/main" xmlns="" val="640411766"/>
                    </a:ext>
                  </a:extLst>
                </a:gridCol>
                <a:gridCol w="2178217">
                  <a:extLst>
                    <a:ext uri="{9D8B030D-6E8A-4147-A177-3AD203B41FA5}">
                      <a16:colId xmlns:a16="http://schemas.microsoft.com/office/drawing/2014/main" xmlns="" val="2985762299"/>
                    </a:ext>
                  </a:extLst>
                </a:gridCol>
                <a:gridCol w="2376237">
                  <a:extLst>
                    <a:ext uri="{9D8B030D-6E8A-4147-A177-3AD203B41FA5}">
                      <a16:colId xmlns:a16="http://schemas.microsoft.com/office/drawing/2014/main" xmlns="" val="617735160"/>
                    </a:ext>
                  </a:extLst>
                </a:gridCol>
              </a:tblGrid>
              <a:tr h="34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48.6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1000">
                          <a:effectLst/>
                        </a:rPr>
                        <a:t>6.6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40.4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24370465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Nd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17.0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13144344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Sm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9260897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Eu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0.369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77441770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Tb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1437604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Yb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59682207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Lu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0.480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8130382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Hf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2502178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Ta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53709478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Pb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16.1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1000">
                          <a:effectLst/>
                        </a:rPr>
                        <a:t>2.8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5277003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20.4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1000">
                          <a:effectLst/>
                        </a:rPr>
                        <a:t>2.4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16.3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4708355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U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5.74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1000">
                          <a:effectLst/>
                        </a:rPr>
                        <a:t>0.45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6.20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7693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074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Sylfaen" pitchFamily="18" charset="0"/>
              </a:rPr>
              <a:t>Apple-</a:t>
            </a:r>
            <a:r>
              <a:rPr lang="en-US" dirty="0" err="1">
                <a:latin typeface="Sylfaen" pitchFamily="18" charset="0"/>
              </a:rPr>
              <a:t>ում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օգտագործվում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են</a:t>
            </a:r>
            <a:endParaRPr lang="en-US" dirty="0">
              <a:latin typeface="Sylfaen" pitchFamily="18" charset="0"/>
            </a:endParaRPr>
          </a:p>
          <a:p>
            <a:r>
              <a:rPr lang="en-US" sz="2400" b="1" dirty="0" err="1">
                <a:latin typeface="Sylfaen" pitchFamily="18" charset="0"/>
              </a:rPr>
              <a:t>Gd</a:t>
            </a:r>
            <a:endParaRPr lang="en-US" sz="2400" b="1" dirty="0">
              <a:latin typeface="Sylfaen" pitchFamily="18" charset="0"/>
            </a:endParaRPr>
          </a:p>
          <a:p>
            <a:r>
              <a:rPr lang="en-US" sz="2400" b="1" dirty="0">
                <a:latin typeface="Sylfaen" pitchFamily="18" charset="0"/>
              </a:rPr>
              <a:t>Y</a:t>
            </a:r>
          </a:p>
          <a:p>
            <a:r>
              <a:rPr lang="en-US" sz="2400" b="1" dirty="0" err="1">
                <a:latin typeface="Sylfaen" pitchFamily="18" charset="0"/>
              </a:rPr>
              <a:t>Dy</a:t>
            </a:r>
            <a:endParaRPr lang="en-US" sz="2400" b="1" dirty="0">
              <a:latin typeface="Sylfaen" pitchFamily="18" charset="0"/>
            </a:endParaRPr>
          </a:p>
          <a:p>
            <a:r>
              <a:rPr lang="en-US" sz="2400" b="1" dirty="0" err="1">
                <a:latin typeface="Sylfaen" pitchFamily="18" charset="0"/>
              </a:rPr>
              <a:t>Eu</a:t>
            </a:r>
            <a:endParaRPr lang="en-US" sz="2400" b="1" dirty="0">
              <a:latin typeface="Sylfaen" pitchFamily="18" charset="0"/>
            </a:endParaRPr>
          </a:p>
          <a:p>
            <a:r>
              <a:rPr lang="en-US" sz="2400" b="1" dirty="0">
                <a:latin typeface="Sylfaen" pitchFamily="18" charset="0"/>
              </a:rPr>
              <a:t>La</a:t>
            </a:r>
          </a:p>
          <a:p>
            <a:r>
              <a:rPr lang="en-US" sz="2400" b="1" dirty="0" err="1">
                <a:latin typeface="Sylfaen" pitchFamily="18" charset="0"/>
              </a:rPr>
              <a:t>Nd</a:t>
            </a:r>
            <a:endParaRPr lang="en-US" sz="2400" b="1" dirty="0">
              <a:latin typeface="Sylfaen" pitchFamily="18" charset="0"/>
            </a:endParaRPr>
          </a:p>
          <a:p>
            <a:r>
              <a:rPr lang="en-US" sz="2400" b="1" dirty="0">
                <a:latin typeface="Sylfaen" pitchFamily="18" charset="0"/>
              </a:rPr>
              <a:t>Pr</a:t>
            </a:r>
          </a:p>
          <a:p>
            <a:r>
              <a:rPr lang="en-US" sz="2400" b="1" dirty="0">
                <a:latin typeface="Sylfaen" pitchFamily="18" charset="0"/>
              </a:rPr>
              <a:t>Tb</a:t>
            </a:r>
          </a:p>
          <a:p>
            <a:r>
              <a:rPr lang="en-US" sz="2400" b="1" dirty="0" err="1">
                <a:latin typeface="Sylfaen" pitchFamily="18" charset="0"/>
              </a:rPr>
              <a:t>Ce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3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xmlns="" id="{FEB5AE66-656D-4462-856F-183EC0B68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853808" cy="51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32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ylfaen" pitchFamily="18" charset="0"/>
              </a:rPr>
              <a:t>Sc, </a:t>
            </a:r>
            <a:r>
              <a:rPr lang="en-US" dirty="0" err="1">
                <a:solidFill>
                  <a:srgbClr val="FFC000"/>
                </a:solidFill>
                <a:latin typeface="Sylfaen" pitchFamily="18" charset="0"/>
              </a:rPr>
              <a:t>Dy</a:t>
            </a:r>
            <a:r>
              <a:rPr lang="en-US" dirty="0">
                <a:solidFill>
                  <a:srgbClr val="FFC000"/>
                </a:solidFill>
                <a:latin typeface="Sylfaen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Sylfaen" pitchFamily="18" charset="0"/>
              </a:rPr>
              <a:t>Gd</a:t>
            </a:r>
            <a:r>
              <a:rPr lang="en-US" dirty="0">
                <a:solidFill>
                  <a:srgbClr val="FFC000"/>
                </a:solidFill>
                <a:latin typeface="Sylfaen" pitchFamily="18" charset="0"/>
              </a:rPr>
              <a:t>, Tb, Lu, </a:t>
            </a:r>
            <a:r>
              <a:rPr lang="en-US" dirty="0" err="1">
                <a:solidFill>
                  <a:srgbClr val="FFC000"/>
                </a:solidFill>
                <a:latin typeface="Sylfaen" pitchFamily="18" charset="0"/>
              </a:rPr>
              <a:t>Sm</a:t>
            </a:r>
            <a:r>
              <a:rPr lang="en-US" dirty="0">
                <a:solidFill>
                  <a:srgbClr val="FFC000"/>
                </a:solidFill>
                <a:latin typeface="Sylfaen" pitchFamily="18" charset="0"/>
              </a:rPr>
              <a:t>, Y - </a:t>
            </a:r>
            <a:r>
              <a:rPr lang="en-US" dirty="0" err="1">
                <a:solidFill>
                  <a:srgbClr val="FFC000"/>
                </a:solidFill>
                <a:latin typeface="Sylfaen" pitchFamily="18" charset="0"/>
              </a:rPr>
              <a:t>արգելք</a:t>
            </a:r>
            <a:r>
              <a:rPr lang="en-US" dirty="0">
                <a:solidFill>
                  <a:srgbClr val="FFC000"/>
                </a:solidFill>
                <a:latin typeface="Sylfae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010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Sylfaen" pitchFamily="18" charset="0"/>
              </a:rPr>
              <a:t>Ծանր</a:t>
            </a:r>
            <a:r>
              <a:rPr lang="en-US" sz="3200" b="1" dirty="0">
                <a:latin typeface="Sylfaen" pitchFamily="18" charset="0"/>
              </a:rPr>
              <a:t> </a:t>
            </a:r>
            <a:r>
              <a:rPr lang="en-US" sz="3200" b="1" dirty="0" err="1">
                <a:latin typeface="Sylfaen" pitchFamily="18" charset="0"/>
              </a:rPr>
              <a:t>մետաղների</a:t>
            </a:r>
            <a:r>
              <a:rPr lang="en-US" sz="3200" b="1" dirty="0">
                <a:latin typeface="Sylfaen" pitchFamily="18" charset="0"/>
              </a:rPr>
              <a:t> և </a:t>
            </a:r>
            <a:r>
              <a:rPr lang="en-US" sz="3200" b="1" dirty="0" err="1">
                <a:latin typeface="Sylfaen" pitchFamily="18" charset="0"/>
              </a:rPr>
              <a:t>մետալոիդների</a:t>
            </a:r>
            <a:r>
              <a:rPr lang="en-US" sz="3200" b="1" dirty="0">
                <a:latin typeface="Sylfaen" pitchFamily="18" charset="0"/>
              </a:rPr>
              <a:t> </a:t>
            </a:r>
            <a:r>
              <a:rPr lang="en-US" sz="3200" b="1" dirty="0" err="1">
                <a:latin typeface="Sylfaen" pitchFamily="18" charset="0"/>
              </a:rPr>
              <a:t>դասակարգումը</a:t>
            </a:r>
            <a:r>
              <a:rPr lang="ru-RU" sz="3200" b="1" dirty="0">
                <a:latin typeface="Sylfaen" pitchFamily="18" charset="0"/>
              </a:rPr>
              <a:t> 3 </a:t>
            </a:r>
            <a:r>
              <a:rPr lang="en-US" sz="3200" b="1" dirty="0" err="1">
                <a:latin typeface="Sylfaen" pitchFamily="18" charset="0"/>
              </a:rPr>
              <a:t>վտանգի</a:t>
            </a:r>
            <a:r>
              <a:rPr lang="en-US" sz="3200" b="1" dirty="0">
                <a:latin typeface="Sylfaen" pitchFamily="18" charset="0"/>
              </a:rPr>
              <a:t> </a:t>
            </a:r>
            <a:r>
              <a:rPr lang="en-US" sz="3200" b="1" dirty="0" err="1">
                <a:latin typeface="Sylfaen" pitchFamily="18" charset="0"/>
              </a:rPr>
              <a:t>դասերի</a:t>
            </a:r>
            <a:endParaRPr lang="en-US" sz="3200" b="1" dirty="0">
              <a:latin typeface="Sylfae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3533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34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ylfaen" pitchFamily="18" charset="0"/>
                        </a:rPr>
                        <a:t>Վտանգի</a:t>
                      </a:r>
                      <a:r>
                        <a:rPr lang="en-US" sz="2400" dirty="0">
                          <a:latin typeface="Sylfaen" pitchFamily="18" charset="0"/>
                        </a:rPr>
                        <a:t> </a:t>
                      </a:r>
                      <a:r>
                        <a:rPr lang="en-US" sz="2400" dirty="0" err="1">
                          <a:latin typeface="Sylfaen" pitchFamily="18" charset="0"/>
                        </a:rPr>
                        <a:t>դաս</a:t>
                      </a:r>
                      <a:endParaRPr lang="en-US" sz="2400" dirty="0"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ГОСТ 17.4.02.-83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Ռուսաստան</a:t>
                      </a:r>
                      <a:endParaRPr lang="en-US" sz="2400" dirty="0"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ylfaen" pitchFamily="18" charset="0"/>
                        </a:rPr>
                        <a:t>RIVM</a:t>
                      </a:r>
                      <a:r>
                        <a:rPr lang="en-US" sz="2400" baseline="0" dirty="0">
                          <a:latin typeface="Sylfaen" pitchFamily="18" charset="0"/>
                        </a:rPr>
                        <a:t> Report Netherlands</a:t>
                      </a:r>
                      <a:endParaRPr lang="en-US" sz="2400" dirty="0">
                        <a:latin typeface="Sylfae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3445">
                <a:tc>
                  <a:txBody>
                    <a:bodyPr/>
                    <a:lstStyle/>
                    <a:p>
                      <a:r>
                        <a:rPr lang="hy-AM" sz="2400" dirty="0">
                          <a:latin typeface="Sylfaen" pitchFamily="18" charset="0"/>
                        </a:rPr>
                        <a:t>Հ</a:t>
                      </a:r>
                      <a:r>
                        <a:rPr lang="en-US" sz="2400" dirty="0" err="1">
                          <a:latin typeface="Sylfaen" pitchFamily="18" charset="0"/>
                        </a:rPr>
                        <a:t>ատկապես</a:t>
                      </a:r>
                      <a:r>
                        <a:rPr lang="en-US" sz="2400" dirty="0">
                          <a:latin typeface="Sylfaen" pitchFamily="18" charset="0"/>
                        </a:rPr>
                        <a:t> </a:t>
                      </a:r>
                      <a:r>
                        <a:rPr lang="en-US" sz="2400" dirty="0" err="1">
                          <a:latin typeface="Sylfaen" pitchFamily="18" charset="0"/>
                        </a:rPr>
                        <a:t>թունավոր</a:t>
                      </a:r>
                      <a:endParaRPr lang="en-US" sz="2400" dirty="0"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ylfaen" pitchFamily="18" charset="0"/>
                        </a:rPr>
                        <a:t>As</a:t>
                      </a:r>
                      <a:r>
                        <a:rPr lang="en-US" sz="2400" b="1" baseline="0" dirty="0">
                          <a:latin typeface="Sylfae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Sylfaen" pitchFamily="18" charset="0"/>
                        </a:rPr>
                        <a:t>Cd</a:t>
                      </a:r>
                      <a:r>
                        <a:rPr lang="en-US" sz="2400" b="1" baseline="0" dirty="0">
                          <a:latin typeface="Sylfaen" pitchFamily="18" charset="0"/>
                        </a:rPr>
                        <a:t> Hg Se </a:t>
                      </a:r>
                      <a:r>
                        <a:rPr lang="en-US" sz="2400" b="1" baseline="0" dirty="0" err="1">
                          <a:latin typeface="Sylfaen" pitchFamily="18" charset="0"/>
                        </a:rPr>
                        <a:t>Pb</a:t>
                      </a:r>
                      <a:r>
                        <a:rPr lang="en-US" sz="2400" b="1" baseline="0" dirty="0">
                          <a:latin typeface="Sylfaen" pitchFamily="18" charset="0"/>
                        </a:rPr>
                        <a:t> Zn</a:t>
                      </a:r>
                      <a:endParaRPr lang="en-US" sz="2400" b="1" dirty="0"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ylfaen" pitchFamily="18" charset="0"/>
                        </a:rPr>
                        <a:t>Be Se </a:t>
                      </a:r>
                      <a:r>
                        <a:rPr lang="en-US" sz="2400" b="1" dirty="0" err="1">
                          <a:latin typeface="Sylfaen" pitchFamily="18" charset="0"/>
                        </a:rPr>
                        <a:t>Tl</a:t>
                      </a:r>
                      <a:r>
                        <a:rPr lang="en-US" sz="2400" b="1" dirty="0">
                          <a:latin typeface="Sylfae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Sylfaen" pitchFamily="18" charset="0"/>
                        </a:rPr>
                        <a:t>Sb</a:t>
                      </a:r>
                      <a:r>
                        <a:rPr lang="en-US" sz="2400" b="1" dirty="0">
                          <a:latin typeface="Sylfae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Sylfaen" pitchFamily="18" charset="0"/>
                        </a:rPr>
                        <a:t>Cd</a:t>
                      </a:r>
                      <a:endParaRPr lang="en-US" sz="2400" b="1" dirty="0">
                        <a:latin typeface="Sylfae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04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Sylfaen" pitchFamily="18" charset="0"/>
                        </a:rPr>
                        <a:t>Թունավոր</a:t>
                      </a:r>
                      <a:endParaRPr lang="en-US" sz="2400" dirty="0"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ylfaen" pitchFamily="18" charset="0"/>
                        </a:rPr>
                        <a:t>Co Ni Mo Cu </a:t>
                      </a:r>
                      <a:r>
                        <a:rPr lang="en-US" sz="2400" b="1" dirty="0" err="1">
                          <a:latin typeface="Sylfaen" pitchFamily="18" charset="0"/>
                        </a:rPr>
                        <a:t>Sb</a:t>
                      </a:r>
                      <a:r>
                        <a:rPr lang="en-US" sz="2400" b="1" dirty="0">
                          <a:latin typeface="Sylfaen" pitchFamily="18" charset="0"/>
                        </a:rPr>
                        <a:t>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ylfaen" pitchFamily="18" charset="0"/>
                        </a:rPr>
                        <a:t>V Hg Ni Cu Cr As </a:t>
                      </a:r>
                      <a:r>
                        <a:rPr lang="en-US" sz="2400" b="1" dirty="0" err="1">
                          <a:latin typeface="Sylfaen" pitchFamily="18" charset="0"/>
                        </a:rPr>
                        <a:t>Ba</a:t>
                      </a:r>
                      <a:endParaRPr lang="en-US" sz="2400" b="1" dirty="0">
                        <a:latin typeface="Sylfae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44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Sylfaen" pitchFamily="18" charset="0"/>
                        </a:rPr>
                        <a:t>Ցածր</a:t>
                      </a:r>
                      <a:r>
                        <a:rPr lang="en-US" sz="2400" dirty="0">
                          <a:latin typeface="Sylfaen" pitchFamily="18" charset="0"/>
                        </a:rPr>
                        <a:t> </a:t>
                      </a:r>
                      <a:r>
                        <a:rPr lang="en-US" sz="2400" dirty="0" err="1">
                          <a:latin typeface="Sylfaen" pitchFamily="18" charset="0"/>
                        </a:rPr>
                        <a:t>թունավորության</a:t>
                      </a:r>
                      <a:endParaRPr lang="en-US" sz="2400" dirty="0"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Sylfaen" pitchFamily="18" charset="0"/>
                        </a:rPr>
                        <a:t>Ba</a:t>
                      </a:r>
                      <a:r>
                        <a:rPr lang="en-US" sz="2400" b="1" dirty="0">
                          <a:latin typeface="Sylfaen" pitchFamily="18" charset="0"/>
                        </a:rPr>
                        <a:t> V W </a:t>
                      </a:r>
                      <a:r>
                        <a:rPr lang="en-US" sz="2400" b="1" dirty="0" err="1">
                          <a:latin typeface="Sylfaen" pitchFamily="18" charset="0"/>
                        </a:rPr>
                        <a:t>Mn</a:t>
                      </a:r>
                      <a:r>
                        <a:rPr lang="en-US" sz="2400" b="1" dirty="0">
                          <a:latin typeface="Sylfae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Sylfaen" pitchFamily="18" charset="0"/>
                        </a:rPr>
                        <a:t>Sr</a:t>
                      </a:r>
                      <a:endParaRPr lang="en-US" sz="2400" b="1" dirty="0"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ylfaen" pitchFamily="18" charset="0"/>
                        </a:rPr>
                        <a:t>Zn Co </a:t>
                      </a:r>
                      <a:r>
                        <a:rPr lang="en-US" sz="2400" b="1" dirty="0" err="1">
                          <a:latin typeface="Sylfaen" pitchFamily="18" charset="0"/>
                        </a:rPr>
                        <a:t>Sn</a:t>
                      </a:r>
                      <a:r>
                        <a:rPr lang="en-US" sz="2400" b="1" dirty="0">
                          <a:latin typeface="Sylfae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Sylfaen" pitchFamily="18" charset="0"/>
                        </a:rPr>
                        <a:t>Ce</a:t>
                      </a:r>
                      <a:r>
                        <a:rPr lang="en-US" sz="2400" b="1" dirty="0">
                          <a:latin typeface="Sylfae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Sylfaen" pitchFamily="18" charset="0"/>
                        </a:rPr>
                        <a:t>Pb</a:t>
                      </a:r>
                      <a:r>
                        <a:rPr lang="en-US" sz="2400" b="1" dirty="0">
                          <a:latin typeface="Sylfaen" pitchFamily="18" charset="0"/>
                        </a:rPr>
                        <a:t>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357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bookonlime.ru/sites/default/files/node/lecture/imgs/1145/tabl_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239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096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381001"/>
          <a:ext cx="8991601" cy="6144238"/>
        </p:xfrm>
        <a:graphic>
          <a:graphicData uri="http://schemas.openxmlformats.org/drawingml/2006/table">
            <a:tbl>
              <a:tblPr/>
              <a:tblGrid>
                <a:gridCol w="729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7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8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9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1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Տարր</a:t>
                      </a: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Տարրի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տարածվածությունն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ըստmզանգվածի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-% </a:t>
                      </a: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կամ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մկգ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/գ </a:t>
                      </a: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Տարրի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տարածվածությունն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օբսիդիանում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ըստ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զանգվածի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-%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մկգ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/գ</a:t>
                      </a: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Տարրի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տարածվածությունն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գռանոդիարիտ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ըստ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զանգվածի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-%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մկգ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/գ</a:t>
                      </a: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SRM 278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INAA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O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49.13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Si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27.5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30.3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36.6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Al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7.45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8.8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7.8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Fe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0.58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0.06</a:t>
                      </a: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3.25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1.32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Ca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0.445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0.043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2.75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0.60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2.52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3.16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K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2.35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3.79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2.59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3.44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Ti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0.61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0.070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0.004 </a:t>
                      </a: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0.38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Mn</a:t>
                      </a: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404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29</a:t>
                      </a: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430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Ba</a:t>
                      </a: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405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48</a:t>
                      </a: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970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1072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Sr</a:t>
                      </a: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360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32.3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2.7</a:t>
                      </a:r>
                      <a:endParaRPr lang="en-US" sz="18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102" marR="60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1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600" dirty="0" err="1">
                          <a:latin typeface="Sylfaen" pitchFamily="18" charset="0"/>
                          <a:ea typeface="Times New Roman"/>
                          <a:cs typeface="Times New Roman"/>
                        </a:rPr>
                        <a:t>Rb</a:t>
                      </a: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128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129.3</a:t>
                      </a: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1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8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Y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800" dirty="0">
                          <a:effectLst/>
                          <a:latin typeface="Sylfaen" pitchFamily="18" charset="0"/>
                          <a:ea typeface="Times New Roman"/>
                          <a:cs typeface="Times New Roman"/>
                        </a:rPr>
                        <a:t>26.3</a:t>
                      </a:r>
                      <a:r>
                        <a:rPr lang="en-US" sz="1800" dirty="0">
                          <a:effectLst/>
                          <a:latin typeface="Sylfaen" pitchFamily="18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dirty="0">
                          <a:effectLst/>
                          <a:latin typeface="Sylfaen" pitchFamily="18" charset="0"/>
                          <a:ea typeface="Times New Roman"/>
                          <a:cs typeface="Times New Roman"/>
                        </a:rPr>
                        <a:t>1.9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1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800" dirty="0" err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Zr</a:t>
                      </a:r>
                      <a:r>
                        <a:rPr lang="en-US" sz="18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 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800" dirty="0">
                          <a:effectLst/>
                          <a:latin typeface="Sylfaen" pitchFamily="18" charset="0"/>
                          <a:ea typeface="Times New Roman"/>
                          <a:cs typeface="Times New Roman"/>
                        </a:rPr>
                        <a:t>72.2</a:t>
                      </a:r>
                      <a:r>
                        <a:rPr lang="en-US" sz="1800" dirty="0">
                          <a:effectLst/>
                          <a:latin typeface="Sylfaen" pitchFamily="18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dirty="0">
                          <a:effectLst/>
                          <a:latin typeface="Sylfaen" pitchFamily="18" charset="0"/>
                          <a:ea typeface="Times New Roman"/>
                          <a:cs typeface="Times New Roman"/>
                        </a:rPr>
                        <a:t>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208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1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8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Nb 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800" dirty="0">
                          <a:effectLst/>
                          <a:latin typeface="Sylfaen" pitchFamily="18" charset="0"/>
                          <a:ea typeface="Times New Roman"/>
                          <a:cs typeface="Times New Roman"/>
                        </a:rPr>
                        <a:t>32.7</a:t>
                      </a:r>
                      <a:r>
                        <a:rPr lang="en-US" sz="1800" dirty="0">
                          <a:effectLst/>
                          <a:latin typeface="Sylfaen" pitchFamily="18" charset="0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dirty="0">
                          <a:effectLst/>
                          <a:latin typeface="Sylfaen" pitchFamily="18" charset="0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6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57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791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lfaen" pitchFamily="18" charset="0"/>
              </a:rPr>
              <a:t>The number of background events registered by the </a:t>
            </a:r>
            <a:r>
              <a:rPr lang="en-GB" dirty="0" err="1">
                <a:latin typeface="Sylfaen" pitchFamily="18" charset="0"/>
              </a:rPr>
              <a:t>HPGe</a:t>
            </a:r>
            <a:r>
              <a:rPr lang="en-GB" dirty="0">
                <a:latin typeface="Sylfaen" pitchFamily="18" charset="0"/>
              </a:rPr>
              <a:t> detector within an hour</a:t>
            </a:r>
            <a:r>
              <a:rPr lang="en-US" dirty="0">
                <a:latin typeface="Sylfaen" pitchFamily="18" charset="0"/>
              </a:rPr>
              <a:t> (a) –</a:t>
            </a:r>
            <a:r>
              <a:rPr lang="ru-RU" dirty="0">
                <a:latin typeface="Sylfaen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Sylfaen" pitchFamily="18" charset="0"/>
              </a:rPr>
              <a:t>in ground-based measurements</a:t>
            </a:r>
            <a:r>
              <a:rPr lang="en-US" dirty="0">
                <a:latin typeface="Sylfaen" pitchFamily="18" charset="0"/>
              </a:rPr>
              <a:t>, (b) – </a:t>
            </a:r>
            <a:r>
              <a:rPr lang="en-US" spc="-1" dirty="0">
                <a:solidFill>
                  <a:srgbClr val="000000"/>
                </a:solidFill>
                <a:latin typeface="Sylfaen" pitchFamily="18" charset="0"/>
              </a:rPr>
              <a:t>in underground measurements with protection.</a:t>
            </a:r>
            <a:r>
              <a:rPr lang="en-US" dirty="0">
                <a:latin typeface="Sylfaen" pitchFamily="18" charset="0"/>
              </a:rPr>
              <a:t> </a:t>
            </a:r>
          </a:p>
        </p:txBody>
      </p:sp>
      <p:pic>
        <p:nvPicPr>
          <p:cNvPr id="4" name="Picture 2" descr="H:\институт физики 2021\new\background events and articles\fig_4_col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8566" r="13036" b="5416"/>
          <a:stretch/>
        </p:blipFill>
        <p:spPr bwMode="auto">
          <a:xfrm>
            <a:off x="609600" y="228600"/>
            <a:ext cx="7696199" cy="553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BB0115-6A54-4157-93C1-C56300164AC1}"/>
              </a:ext>
            </a:extLst>
          </p:cNvPr>
          <p:cNvSpPr txBox="1"/>
          <p:nvPr/>
        </p:nvSpPr>
        <p:spPr>
          <a:xfrm>
            <a:off x="685800" y="533400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Sylfaen" panose="010A0502050306030303" pitchFamily="18" charset="0"/>
              </a:rPr>
              <a:t>The importance of </a:t>
            </a:r>
            <a:r>
              <a:rPr lang="en-GB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rare</a:t>
            </a:r>
            <a:r>
              <a:rPr lang="en-GB" sz="3200" dirty="0">
                <a:latin typeface="Sylfaen" panose="010A0502050306030303" pitchFamily="18" charset="0"/>
              </a:rPr>
              <a:t> and </a:t>
            </a:r>
            <a:r>
              <a:rPr lang="en-GB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rare earth</a:t>
            </a:r>
            <a:r>
              <a:rPr lang="en-GB" sz="3200" dirty="0">
                <a:latin typeface="Sylfaen" panose="010A0502050306030303" pitchFamily="18" charset="0"/>
              </a:rPr>
              <a:t> metals has increased dramatically. Therefore, determining the quantitative composition of these metals in </a:t>
            </a:r>
            <a:r>
              <a:rPr lang="en-GB" sz="3200" b="1" dirty="0">
                <a:solidFill>
                  <a:srgbClr val="0070C0"/>
                </a:solidFill>
                <a:latin typeface="Sylfaen" panose="010A0502050306030303" pitchFamily="18" charset="0"/>
              </a:rPr>
              <a:t>rocks</a:t>
            </a:r>
            <a:r>
              <a:rPr lang="en-GB" sz="3200" dirty="0">
                <a:latin typeface="Sylfaen" panose="010A0502050306030303" pitchFamily="18" charset="0"/>
              </a:rPr>
              <a:t> and </a:t>
            </a:r>
            <a:r>
              <a:rPr lang="en-GB" sz="3200" b="1" dirty="0">
                <a:solidFill>
                  <a:srgbClr val="0070C0"/>
                </a:solidFill>
                <a:latin typeface="Sylfaen" panose="010A0502050306030303" pitchFamily="18" charset="0"/>
              </a:rPr>
              <a:t>processed waste</a:t>
            </a:r>
            <a:r>
              <a:rPr lang="en-GB" sz="3200" dirty="0">
                <a:latin typeface="Sylfaen" panose="010A0502050306030303" pitchFamily="18" charset="0"/>
              </a:rPr>
              <a:t> is becoming increasingly important for responsible mining and processing methods.</a:t>
            </a:r>
          </a:p>
          <a:p>
            <a:r>
              <a:rPr lang="en-GB" sz="3200" b="1" dirty="0">
                <a:solidFill>
                  <a:srgbClr val="7030A0"/>
                </a:solidFill>
                <a:latin typeface="Sylfaen" panose="010A0502050306030303" pitchFamily="18" charset="0"/>
              </a:rPr>
              <a:t>The methods of proton activation and gamma activation analysis we use are aimed at determining the quantitative composition of such metals.</a:t>
            </a:r>
            <a:endParaRPr lang="ru-RU" sz="3200" b="1" dirty="0">
              <a:solidFill>
                <a:srgbClr val="7030A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9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BB0115-6A54-4157-93C1-C56300164AC1}"/>
              </a:ext>
            </a:extLst>
          </p:cNvPr>
          <p:cNvSpPr txBox="1"/>
          <p:nvPr/>
        </p:nvSpPr>
        <p:spPr>
          <a:xfrm>
            <a:off x="685800" y="5334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When targets from the studied sample are irradiated with </a:t>
            </a:r>
            <a:r>
              <a:rPr lang="en-GB" sz="3000" b="1" dirty="0">
                <a:solidFill>
                  <a:srgbClr val="C00000"/>
                </a:solidFill>
                <a:latin typeface="Sylfaen" panose="010A0502050306030303" pitchFamily="18" charset="0"/>
              </a:rPr>
              <a:t>protons or gamma quanta</a:t>
            </a:r>
            <a:r>
              <a:rPr lang="en-GB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, daughter isotopes of the elements present in the sample are formed as a result of </a:t>
            </a:r>
            <a:r>
              <a:rPr lang="en-GB" sz="3000" b="1" dirty="0">
                <a:solidFill>
                  <a:srgbClr val="0070C0"/>
                </a:solidFill>
                <a:latin typeface="Sylfaen" panose="010A0502050306030303" pitchFamily="18" charset="0"/>
              </a:rPr>
              <a:t>proton-nuclear and photonuclear reactions.</a:t>
            </a:r>
          </a:p>
          <a:p>
            <a:r>
              <a:rPr lang="en-GB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As a result of gamma-spectrometric analysis, based on the measured induced activity of </a:t>
            </a:r>
            <a:r>
              <a:rPr lang="en-GB" sz="3000" b="1" dirty="0">
                <a:solidFill>
                  <a:srgbClr val="0070C0"/>
                </a:solidFill>
                <a:latin typeface="Sylfaen" panose="010A0502050306030303" pitchFamily="18" charset="0"/>
              </a:rPr>
              <a:t>characteristic γ-radiation</a:t>
            </a:r>
            <a:r>
              <a:rPr lang="en-GB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, it is possible to determine the number of nuclei of the parent isotope present in the target and, thereby, the number of nuclei of the desired chemical element present in the target.</a:t>
            </a:r>
            <a:endParaRPr lang="ru-RU" sz="3200" b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2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BB0115-6A54-4157-93C1-C56300164AC1}"/>
              </a:ext>
            </a:extLst>
          </p:cNvPr>
          <p:cNvSpPr txBox="1"/>
          <p:nvPr/>
        </p:nvSpPr>
        <p:spPr>
          <a:xfrm>
            <a:off x="685800" y="1066800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Sylfaen" panose="010A0502050306030303" pitchFamily="18" charset="0"/>
              </a:rPr>
              <a:t>Studies have shown that proton activation and gamma activation analysis methods can simultaneously determine the quantitative composition of dozens of elements in a sample, while having</a:t>
            </a:r>
            <a:r>
              <a:rPr lang="en-GB" sz="3200" b="1" dirty="0">
                <a:solidFill>
                  <a:srgbClr val="FFC000"/>
                </a:solidFill>
                <a:latin typeface="Sylfaen" panose="010A0502050306030303" pitchFamily="18" charset="0"/>
              </a:rPr>
              <a:t> </a:t>
            </a:r>
            <a:r>
              <a:rPr lang="en-GB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different concentrations.</a:t>
            </a:r>
            <a:endParaRPr lang="ru-RU" sz="3200" b="1" dirty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r>
              <a:rPr lang="en-GB" sz="3200" b="1" dirty="0">
                <a:solidFill>
                  <a:srgbClr val="002060"/>
                </a:solidFill>
                <a:latin typeface="Sylfaen" pitchFamily="18" charset="0"/>
              </a:rPr>
              <a:t>At the </a:t>
            </a:r>
            <a:r>
              <a:rPr lang="en-GB" sz="3200" b="1" dirty="0" smtClean="0">
                <a:solidFill>
                  <a:srgbClr val="002060"/>
                </a:solidFill>
                <a:latin typeface="Sylfaen" pitchFamily="18" charset="0"/>
              </a:rPr>
              <a:t>AANL </a:t>
            </a:r>
            <a:r>
              <a:rPr lang="en-GB" sz="3200" b="1" dirty="0">
                <a:solidFill>
                  <a:srgbClr val="002060"/>
                </a:solidFill>
                <a:latin typeface="Sylfaen" pitchFamily="18" charset="0"/>
              </a:rPr>
              <a:t>linear electron accelerator, using bremsstrahlung photon beams, gamma-activation analysis (GAA) of geological </a:t>
            </a:r>
            <a:r>
              <a:rPr lang="en-GB" sz="3200" b="1" dirty="0">
                <a:solidFill>
                  <a:srgbClr val="C00000"/>
                </a:solidFill>
                <a:latin typeface="Sylfaen" pitchFamily="18" charset="0"/>
              </a:rPr>
              <a:t>obsidian</a:t>
            </a:r>
            <a:r>
              <a:rPr lang="en-GB" sz="3200" b="1" dirty="0">
                <a:solidFill>
                  <a:srgbClr val="002060"/>
                </a:solidFill>
                <a:latin typeface="Sylfaen" pitchFamily="18" charset="0"/>
              </a:rPr>
              <a:t> samples was carried out for the first time in Armenia.</a:t>
            </a:r>
            <a:endParaRPr lang="ru-RU" sz="3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9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BB0115-6A54-4157-93C1-C56300164AC1}"/>
              </a:ext>
            </a:extLst>
          </p:cNvPr>
          <p:cNvSpPr txBox="1"/>
          <p:nvPr/>
        </p:nvSpPr>
        <p:spPr>
          <a:xfrm>
            <a:off x="700754" y="381000"/>
            <a:ext cx="79098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Sylfaen" pitchFamily="18" charset="0"/>
              </a:rPr>
              <a:t>The results of the analysis of a number of chemical elements in an obsidian sample were shown to be comparable to the results of </a:t>
            </a:r>
            <a:r>
              <a:rPr lang="en-GB" sz="2800" b="1" dirty="0">
                <a:solidFill>
                  <a:srgbClr val="0070C0"/>
                </a:solidFill>
                <a:latin typeface="Sylfaen" pitchFamily="18" charset="0"/>
              </a:rPr>
              <a:t>instrumental neutron activation analysis (INAA)</a:t>
            </a:r>
            <a:r>
              <a:rPr lang="en-GB" sz="2800" b="1" dirty="0">
                <a:latin typeface="Sylfaen" pitchFamily="18" charset="0"/>
              </a:rPr>
              <a:t> of the same sample, conducted at the </a:t>
            </a:r>
            <a:r>
              <a:rPr lang="en-GB" sz="2800" b="1" dirty="0" err="1">
                <a:latin typeface="Sylfaen" pitchFamily="18" charset="0"/>
              </a:rPr>
              <a:t>Center</a:t>
            </a:r>
            <a:r>
              <a:rPr lang="en-GB" sz="2800" b="1" dirty="0">
                <a:latin typeface="Sylfaen" pitchFamily="18" charset="0"/>
              </a:rPr>
              <a:t> for </a:t>
            </a:r>
            <a:r>
              <a:rPr lang="en-GB" sz="2800" b="1" dirty="0" err="1">
                <a:latin typeface="Sylfaen" pitchFamily="18" charset="0"/>
              </a:rPr>
              <a:t>Archaeometry</a:t>
            </a:r>
            <a:r>
              <a:rPr lang="ru-RU" sz="2800" b="1" dirty="0">
                <a:latin typeface="Sylfaen" pitchFamily="18" charset="0"/>
              </a:rPr>
              <a:t> </a:t>
            </a:r>
            <a:r>
              <a:rPr lang="en-GB" sz="2800" b="1" dirty="0" err="1">
                <a:latin typeface="Sylfaen" pitchFamily="18" charset="0"/>
              </a:rPr>
              <a:t>Mainheim</a:t>
            </a:r>
            <a:r>
              <a:rPr lang="en-GB" sz="2800" b="1" dirty="0">
                <a:latin typeface="Sylfaen" pitchFamily="18" charset="0"/>
              </a:rPr>
              <a:t>, Germany, after irradiation with </a:t>
            </a:r>
            <a:r>
              <a:rPr lang="en-GB" sz="2800" b="1" dirty="0">
                <a:solidFill>
                  <a:srgbClr val="0070C0"/>
                </a:solidFill>
                <a:latin typeface="Sylfaen" pitchFamily="18" charset="0"/>
              </a:rPr>
              <a:t>neutrons</a:t>
            </a:r>
            <a:r>
              <a:rPr lang="en-GB" sz="2800" b="1" dirty="0">
                <a:latin typeface="Sylfaen" pitchFamily="18" charset="0"/>
              </a:rPr>
              <a:t> in the specialized TRIGA nuclear reactor at the Institute of Nuclear Chemistry at the University of Mainz.</a:t>
            </a:r>
            <a:endParaRPr lang="ru-RU" sz="2800" b="1" dirty="0">
              <a:latin typeface="Sylfaen" pitchFamily="18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Sylfaen" pitchFamily="18" charset="0"/>
              </a:rPr>
              <a:t>Using the GAA method, it is possible to obtain data on the content of elements </a:t>
            </a:r>
            <a:r>
              <a:rPr lang="en-GB" sz="2800" b="1" dirty="0">
                <a:solidFill>
                  <a:srgbClr val="FF0000"/>
                </a:solidFill>
                <a:latin typeface="Sylfaen" pitchFamily="18" charset="0"/>
              </a:rPr>
              <a:t>(</a:t>
            </a:r>
            <a:r>
              <a:rPr lang="en-GB" sz="2800" b="1" dirty="0" err="1">
                <a:solidFill>
                  <a:srgbClr val="FF0000"/>
                </a:solidFill>
                <a:latin typeface="Sylfaen" pitchFamily="18" charset="0"/>
              </a:rPr>
              <a:t>Ca</a:t>
            </a:r>
            <a:r>
              <a:rPr lang="en-GB" sz="2800" b="1" dirty="0">
                <a:solidFill>
                  <a:srgbClr val="FF0000"/>
                </a:solidFill>
                <a:latin typeface="Sylfaen" pitchFamily="18" charset="0"/>
              </a:rPr>
              <a:t>, Ti, </a:t>
            </a:r>
            <a:r>
              <a:rPr lang="en-GB" sz="2800" b="1" dirty="0" err="1">
                <a:solidFill>
                  <a:srgbClr val="FF0000"/>
                </a:solidFill>
                <a:latin typeface="Sylfaen" pitchFamily="18" charset="0"/>
              </a:rPr>
              <a:t>Mn</a:t>
            </a:r>
            <a:r>
              <a:rPr lang="en-GB" sz="2800" b="1" dirty="0">
                <a:solidFill>
                  <a:srgbClr val="FF0000"/>
                </a:solidFill>
                <a:latin typeface="Sylfaen" pitchFamily="18" charset="0"/>
              </a:rPr>
              <a:t>, </a:t>
            </a:r>
            <a:r>
              <a:rPr lang="en-GB" sz="2800" b="1" dirty="0" err="1">
                <a:solidFill>
                  <a:srgbClr val="FF0000"/>
                </a:solidFill>
                <a:latin typeface="Sylfaen" pitchFamily="18" charset="0"/>
              </a:rPr>
              <a:t>Sr</a:t>
            </a:r>
            <a:r>
              <a:rPr lang="en-GB" sz="2800" b="1" dirty="0">
                <a:solidFill>
                  <a:srgbClr val="FF0000"/>
                </a:solidFill>
                <a:latin typeface="Sylfaen" pitchFamily="18" charset="0"/>
              </a:rPr>
              <a:t>, Y, </a:t>
            </a:r>
            <a:r>
              <a:rPr lang="en-GB" sz="2800" b="1" dirty="0" err="1">
                <a:solidFill>
                  <a:srgbClr val="FF0000"/>
                </a:solidFill>
                <a:latin typeface="Sylfaen" pitchFamily="18" charset="0"/>
              </a:rPr>
              <a:t>Nb</a:t>
            </a:r>
            <a:r>
              <a:rPr lang="en-GB" sz="2800" b="1" dirty="0">
                <a:solidFill>
                  <a:srgbClr val="FF0000"/>
                </a:solidFill>
                <a:latin typeface="Sylfaen" pitchFamily="18" charset="0"/>
              </a:rPr>
              <a:t>, Mo, </a:t>
            </a:r>
            <a:r>
              <a:rPr lang="en-GB" sz="2800" b="1" dirty="0" err="1">
                <a:solidFill>
                  <a:srgbClr val="FF0000"/>
                </a:solidFill>
                <a:latin typeface="Sylfaen" pitchFamily="18" charset="0"/>
              </a:rPr>
              <a:t>Pb</a:t>
            </a:r>
            <a:r>
              <a:rPr lang="en-GB" sz="2800" b="1" dirty="0">
                <a:solidFill>
                  <a:srgbClr val="FF0000"/>
                </a:solidFill>
                <a:latin typeface="Sylfaen" pitchFamily="18" charset="0"/>
              </a:rPr>
              <a:t>)</a:t>
            </a:r>
            <a:r>
              <a:rPr lang="en-GB" sz="2800" b="1" dirty="0">
                <a:solidFill>
                  <a:srgbClr val="7030A0"/>
                </a:solidFill>
                <a:latin typeface="Sylfaen" pitchFamily="18" charset="0"/>
              </a:rPr>
              <a:t>, for which the </a:t>
            </a:r>
            <a:r>
              <a:rPr lang="en-GB" sz="2800" b="1" dirty="0">
                <a:solidFill>
                  <a:srgbClr val="0070C0"/>
                </a:solidFill>
                <a:latin typeface="Sylfaen" pitchFamily="18" charset="0"/>
              </a:rPr>
              <a:t>INAA</a:t>
            </a:r>
            <a:r>
              <a:rPr lang="en-GB" sz="2800" b="1" dirty="0">
                <a:solidFill>
                  <a:srgbClr val="7030A0"/>
                </a:solidFill>
                <a:latin typeface="Sylfaen" pitchFamily="18" charset="0"/>
              </a:rPr>
              <a:t> method was ineffective.</a:t>
            </a:r>
            <a:endParaRPr lang="ru-RU" sz="2800" b="1" dirty="0">
              <a:solidFill>
                <a:srgbClr val="7030A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035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10883</TotalTime>
  <Words>3215</Words>
  <Application>Microsoft Office PowerPoint</Application>
  <PresentationFormat>Էկրանային ցուցադրում (4:3)</PresentationFormat>
  <Paragraphs>708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Ներագուցված OLE սպասարկիչներ</vt:lpstr>
      </vt:variant>
      <vt:variant>
        <vt:i4>0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Аспект</vt:lpstr>
      <vt:lpstr>Application of proton activation analysis to determine the lithium content in samples. </vt:lpstr>
      <vt:lpstr>AANL installations for conducting scientific and applied research.</vt:lpstr>
      <vt:lpstr>PowerPoint ներկայացում</vt:lpstr>
      <vt:lpstr>PowerPoint ներկայացում</vt:lpstr>
      <vt:lpstr>PowerPoint ներկայացում</vt:lpstr>
      <vt:lpstr>PowerPoint ներկայացում</vt:lpstr>
      <vt:lpstr>PowerPoint ներկայացում</vt:lpstr>
      <vt:lpstr>PowerPoint ներկայացում</vt:lpstr>
      <vt:lpstr>PowerPoint ներկայացում</vt:lpstr>
      <vt:lpstr>Advantages of proton activation and gamma activation analysis methods.</vt:lpstr>
      <vt:lpstr>PowerPoint ներկայացում</vt:lpstr>
      <vt:lpstr>Schematic diagram of a target system for the quantitative determination of lithium (Li) content in a sample using a proton beam.</vt:lpstr>
      <vt:lpstr>Gamma spectrometric analysis was carried out using a low-background setup based on an HPGe detector located in the underground laboratory of the Avan salt mine.</vt:lpstr>
      <vt:lpstr>Copper targets were used to determine the proton beam current in different targets by measuring the yield of the monitor reaction 65Cu(p,n)65Zn</vt:lpstr>
      <vt:lpstr>PowerPoint ներկայացում</vt:lpstr>
      <vt:lpstr>PowerPoint ներկայացում</vt:lpstr>
      <vt:lpstr>Estimation of the cross section of the 7Li(p,n)7Be  reaction occurring as a result of irradiation in each LiF target.</vt:lpstr>
      <vt:lpstr>Parameters of experimental targets, characteristics of the proton beam, and results of measuring the cross section of the 7Li(p,n)7Be reaction.</vt:lpstr>
      <vt:lpstr>Cross section of reaction 7Li(p,n)7Be</vt:lpstr>
      <vt:lpstr>Experimental results</vt:lpstr>
      <vt:lpstr>Schematic diagram of a target system for the quantitative determination of lithium (Li) content in a salt ore sample using a proton beam.</vt:lpstr>
      <vt:lpstr>Parameters of experimental targets, characteristics of the proton beam, and results of measuring the cross section of the 7Li(p,n)7Be reaction.</vt:lpstr>
      <vt:lpstr>The lithium (Li) content in the HH2 salt ore sample was calculated using three methods.  </vt:lpstr>
      <vt:lpstr>PowerPoint ներկայացում</vt:lpstr>
      <vt:lpstr>Schematic diagram of the target system for determining the quantitative content of lithium (Li) in a reference sample of granite grade N42 MK-4 using a proton beam.</vt:lpstr>
      <vt:lpstr>PowerPoint ներկայացում</vt:lpstr>
      <vt:lpstr>Conclusion</vt:lpstr>
      <vt:lpstr>THANK YOU FOR YOUR ATTENTION</vt:lpstr>
      <vt:lpstr>PowerPoint ներկայացում</vt:lpstr>
      <vt:lpstr>PowerPoint ներկայացում</vt:lpstr>
      <vt:lpstr>PowerPoint ներկայացում</vt:lpstr>
      <vt:lpstr>PowerPoint ներկայացում</vt:lpstr>
      <vt:lpstr>PowerPoint ներկայացում</vt:lpstr>
      <vt:lpstr>PowerPoint ներկայացում</vt:lpstr>
      <vt:lpstr>PowerPoint ներկայացում</vt:lpstr>
      <vt:lpstr>PowerPoint ներկայացում</vt:lpstr>
      <vt:lpstr>PowerPoint ներկայացում</vt:lpstr>
      <vt:lpstr>PowerPoint ներկայացում</vt:lpstr>
      <vt:lpstr>PowerPoint ներկայացում</vt:lpstr>
      <vt:lpstr>PowerPoint ներկայացում</vt:lpstr>
      <vt:lpstr>Ծանր մետաղների և մետալոիդների դասակարգումը 3 վտանգի դասերի</vt:lpstr>
      <vt:lpstr>PowerPoint ներկայացում</vt:lpstr>
      <vt:lpstr>PowerPoint ներկայացում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ՆՄՈՒՇՆԵՐԻ ԳԱՄՄԱ-ԱԿՏԻՎԱՑՄԱՆ ՎԵՐԼՈՒԾՈՒԹՅԱՆ և ՆԵՅՏՐՈՆԱՅԻՆ ԱԿՏԻՎԱՑՄԱՆ ՎԵՐԼՈՒԾՈՒԹՅԱՆ ԱՐԴՅՈՒՆՔՆԵՐԻ ՀԱՄԵՄԱՏՈՒԹՅՈՒՆԸ</dc:title>
  <dc:creator>Tigran</dc:creator>
  <cp:lastModifiedBy>Levon Poghosyan</cp:lastModifiedBy>
  <cp:revision>569</cp:revision>
  <dcterms:created xsi:type="dcterms:W3CDTF">2023-11-12T06:36:12Z</dcterms:created>
  <dcterms:modified xsi:type="dcterms:W3CDTF">2025-10-28T21:13:50Z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2023-11-20T04:11:13Z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d9fa7a44-57fc-4999-a4c0-d7a6494afc4a</vt:lpwstr>
  </property>
  <property fmtid="{D5CDD505-2E9C-101B-9397-08002B2CF9AE}" pid="7" name="MSIP_Label_defa4170-0d19-0005-0004-bc88714345d2_ActionId">
    <vt:lpwstr>391a2588-3ff3-4127-90d6-d37ff09acfda</vt:lpwstr>
  </property>
  <property fmtid="{D5CDD505-2E9C-101B-9397-08002B2CF9AE}" pid="8" name="MSIP_Label_defa4170-0d19-0005-0004-bc88714345d2_ContentBits">
    <vt:lpwstr>0</vt:lpwstr>
  </property>
</Properties>
</file>